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7" r:id="rId2"/>
    <p:sldId id="333" r:id="rId3"/>
    <p:sldId id="319" r:id="rId4"/>
    <p:sldId id="271" r:id="rId5"/>
    <p:sldId id="352" r:id="rId6"/>
    <p:sldId id="298" r:id="rId7"/>
    <p:sldId id="275" r:id="rId8"/>
    <p:sldId id="273" r:id="rId9"/>
    <p:sldId id="362" r:id="rId10"/>
    <p:sldId id="276" r:id="rId11"/>
    <p:sldId id="299" r:id="rId12"/>
    <p:sldId id="320" r:id="rId13"/>
    <p:sldId id="321" r:id="rId14"/>
    <p:sldId id="322" r:id="rId15"/>
    <p:sldId id="305" r:id="rId16"/>
    <p:sldId id="356" r:id="rId17"/>
    <p:sldId id="357" r:id="rId18"/>
    <p:sldId id="358" r:id="rId19"/>
    <p:sldId id="308" r:id="rId20"/>
    <p:sldId id="359" r:id="rId21"/>
    <p:sldId id="342" r:id="rId22"/>
    <p:sldId id="309" r:id="rId23"/>
    <p:sldId id="256" r:id="rId24"/>
    <p:sldId id="257" r:id="rId25"/>
    <p:sldId id="282" r:id="rId26"/>
    <p:sldId id="360" r:id="rId27"/>
    <p:sldId id="361" r:id="rId28"/>
    <p:sldId id="300" r:id="rId29"/>
    <p:sldId id="353" r:id="rId30"/>
    <p:sldId id="291" r:id="rId31"/>
    <p:sldId id="315" r:id="rId32"/>
    <p:sldId id="351" r:id="rId33"/>
    <p:sldId id="316" r:id="rId34"/>
    <p:sldId id="355" r:id="rId35"/>
    <p:sldId id="290" r:id="rId36"/>
    <p:sldId id="335" r:id="rId37"/>
    <p:sldId id="354" r:id="rId38"/>
    <p:sldId id="349" r:id="rId39"/>
    <p:sldId id="350" r:id="rId40"/>
    <p:sldId id="311" r:id="rId41"/>
    <p:sldId id="284" r:id="rId42"/>
    <p:sldId id="312" r:id="rId43"/>
    <p:sldId id="286" r:id="rId44"/>
    <p:sldId id="343" r:id="rId45"/>
    <p:sldId id="363" r:id="rId46"/>
    <p:sldId id="344" r:id="rId47"/>
    <p:sldId id="345" r:id="rId48"/>
    <p:sldId id="346" r:id="rId49"/>
    <p:sldId id="347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9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64522" autoAdjust="0"/>
  </p:normalViewPr>
  <p:slideViewPr>
    <p:cSldViewPr snapToGrid="0">
      <p:cViewPr varScale="1">
        <p:scale>
          <a:sx n="52" d="100"/>
          <a:sy n="52" d="100"/>
        </p:scale>
        <p:origin x="6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7F0EC-A05B-43E7-9A1E-A5527B68C3C0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F45B2-BF16-48C2-B816-9CE9E23BE5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82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各位現場線上的來賓 老師 同學 大家好</a:t>
            </a:r>
          </a:p>
          <a:p>
            <a:r>
              <a:rPr lang="zh-TW" altLang="en-US" dirty="0"/>
              <a:t>我們是 </a:t>
            </a:r>
            <a:r>
              <a:rPr lang="en-US" altLang="zh-TW" dirty="0"/>
              <a:t>BDSE 33</a:t>
            </a:r>
            <a:r>
              <a:rPr lang="zh-TW" altLang="en-US" dirty="0"/>
              <a:t>期第一組，專案的題目是荷米斯，台灣旅遊景點推薦系統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882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我們清整前是六十七萬兩千三百零四筆資訊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清整後剩</a:t>
            </a:r>
            <a:r>
              <a:rPr lang="en-US" altLang="zh-TW" dirty="0"/>
              <a:t>11831</a:t>
            </a:r>
            <a:r>
              <a:rPr lang="zh-TW" altLang="en-US" dirty="0"/>
              <a:t>筆資訊</a:t>
            </a:r>
            <a:endParaRPr lang="en-US" altLang="zh-TW" dirty="0"/>
          </a:p>
          <a:p>
            <a:r>
              <a:rPr lang="zh-TW" altLang="en-US" dirty="0"/>
              <a:t>這是因為受限於</a:t>
            </a:r>
            <a:r>
              <a:rPr lang="en-US" altLang="zh-TW" dirty="0"/>
              <a:t>google map </a:t>
            </a:r>
            <a:r>
              <a:rPr lang="zh-TW" altLang="en-US" dirty="0"/>
              <a:t>再抓取景點時</a:t>
            </a:r>
            <a:endParaRPr lang="en-US" altLang="zh-TW" dirty="0"/>
          </a:p>
          <a:p>
            <a:r>
              <a:rPr lang="zh-TW" altLang="en-US" dirty="0"/>
              <a:t>如果目標村里的景點被抓完</a:t>
            </a:r>
            <a:r>
              <a:rPr lang="en-US" altLang="zh-TW" dirty="0"/>
              <a:t>,</a:t>
            </a:r>
            <a:r>
              <a:rPr lang="zh-TW" altLang="en-US" dirty="0"/>
              <a:t>所吐出的景點會向周遭的景點溢散</a:t>
            </a:r>
            <a:endParaRPr lang="en-US" altLang="zh-TW" dirty="0"/>
          </a:p>
          <a:p>
            <a:r>
              <a:rPr lang="zh-TW" altLang="en-US" dirty="0"/>
              <a:t>但為了避免資料有錯漏</a:t>
            </a:r>
            <a:endParaRPr lang="en-US" altLang="zh-TW" dirty="0"/>
          </a:p>
          <a:p>
            <a:r>
              <a:rPr lang="zh-TW" altLang="en-US" dirty="0"/>
              <a:t>會先全數抓取再進行清整</a:t>
            </a:r>
            <a:endParaRPr lang="en-US" altLang="zh-TW" dirty="0"/>
          </a:p>
          <a:p>
            <a:r>
              <a:rPr lang="zh-TW" altLang="en-US" dirty="0"/>
              <a:t>至於如何清整我們交由下位同學為我們講解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215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71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69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4a9c611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g2c4a9c611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4a9c6112e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c4a9c6112e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886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RAG </a:t>
            </a:r>
            <a:r>
              <a:rPr lang="zh-TW" altLang="en-US" dirty="0"/>
              <a:t>主要由兩個部分構成</a:t>
            </a:r>
          </a:p>
          <a:p>
            <a:r>
              <a:rPr lang="zh-TW" altLang="en-US" dirty="0"/>
              <a:t>一個是檢索器另一個是生成器</a:t>
            </a:r>
          </a:p>
          <a:p>
            <a:r>
              <a:rPr lang="zh-TW" altLang="en-US" dirty="0"/>
              <a:t>檢索器的功能是向量轉換跟儲存向量和向量匹配</a:t>
            </a:r>
          </a:p>
          <a:p>
            <a:r>
              <a:rPr lang="zh-TW" altLang="en-US" dirty="0"/>
              <a:t>生成器的功能是提示詞模板搭配語言模型產生最後的文字回答</a:t>
            </a:r>
          </a:p>
          <a:p>
            <a:r>
              <a:rPr lang="zh-TW" altLang="en-US" dirty="0"/>
              <a:t>接下來將會一一介紹這四個部分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689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所謂的向量轉換就是將文字轉成數字的過程</a:t>
            </a:r>
          </a:p>
          <a:p>
            <a:r>
              <a:rPr lang="zh-TW" altLang="en-US" dirty="0"/>
              <a:t>而文字生成主要是透過模型的 </a:t>
            </a:r>
            <a:r>
              <a:rPr lang="en-US" altLang="zh-TW" dirty="0"/>
              <a:t>encoder </a:t>
            </a:r>
            <a:r>
              <a:rPr lang="zh-TW" altLang="en-US" dirty="0"/>
              <a:t>搭配 </a:t>
            </a:r>
            <a:r>
              <a:rPr lang="en-US" altLang="zh-TW" dirty="0"/>
              <a:t>decoder </a:t>
            </a:r>
            <a:r>
              <a:rPr lang="zh-TW" altLang="en-US" dirty="0"/>
              <a:t>將一連串的序列向量轉換成另一組序列向量</a:t>
            </a:r>
          </a:p>
          <a:p>
            <a:r>
              <a:rPr lang="zh-TW" altLang="en-US" dirty="0"/>
              <a:t>這種架構統稱為 </a:t>
            </a:r>
            <a:r>
              <a:rPr lang="en-US" altLang="zh-TW" dirty="0"/>
              <a:t>seq2seq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</a:p>
          <a:p>
            <a:r>
              <a:rPr lang="zh-TW" altLang="en-US" dirty="0"/>
              <a:t>而最典型的 </a:t>
            </a:r>
            <a:r>
              <a:rPr lang="en-US" altLang="zh-TW" dirty="0"/>
              <a:t>seq2seq </a:t>
            </a:r>
            <a:r>
              <a:rPr lang="zh-TW" altLang="en-US" dirty="0"/>
              <a:t>架構就如右圖的 </a:t>
            </a:r>
            <a:r>
              <a:rPr lang="en-US" altLang="zh-TW" dirty="0"/>
              <a:t>transformer </a:t>
            </a:r>
            <a:r>
              <a:rPr lang="zh-TW" altLang="en-US" dirty="0"/>
              <a:t>所示</a:t>
            </a:r>
          </a:p>
          <a:p>
            <a:r>
              <a:rPr lang="zh-TW" altLang="en-US" dirty="0"/>
              <a:t>而 </a:t>
            </a:r>
            <a:r>
              <a:rPr lang="en-US" altLang="zh-TW" dirty="0" err="1"/>
              <a:t>bert</a:t>
            </a:r>
            <a:r>
              <a:rPr lang="en-US" altLang="zh-TW" dirty="0"/>
              <a:t> </a:t>
            </a:r>
            <a:r>
              <a:rPr lang="zh-TW" altLang="en-US" dirty="0"/>
              <a:t>模型主要是 </a:t>
            </a:r>
            <a:r>
              <a:rPr lang="en-US" altLang="zh-TW" dirty="0"/>
              <a:t>encoder </a:t>
            </a:r>
            <a:r>
              <a:rPr lang="zh-TW" altLang="en-US" dirty="0"/>
              <a:t>的優化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76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為了讓模型對中文有更好的適配性</a:t>
            </a:r>
          </a:p>
          <a:p>
            <a:r>
              <a:rPr lang="zh-TW" altLang="en-US" dirty="0"/>
              <a:t>我們透過 </a:t>
            </a:r>
            <a:r>
              <a:rPr lang="en-US" altLang="zh-TW" dirty="0" err="1"/>
              <a:t>huggingface</a:t>
            </a:r>
            <a:r>
              <a:rPr lang="en-US" altLang="zh-TW" dirty="0"/>
              <a:t> </a:t>
            </a:r>
            <a:r>
              <a:rPr lang="zh-TW" altLang="en-US" dirty="0"/>
              <a:t>下載 </a:t>
            </a:r>
            <a:r>
              <a:rPr lang="en-US" altLang="zh-TW" dirty="0" err="1"/>
              <a:t>bert</a:t>
            </a:r>
            <a:r>
              <a:rPr lang="en-US" altLang="zh-TW" dirty="0"/>
              <a:t> </a:t>
            </a:r>
            <a:r>
              <a:rPr lang="zh-TW" altLang="en-US" dirty="0"/>
              <a:t>預訓練模型</a:t>
            </a:r>
          </a:p>
          <a:p>
            <a:r>
              <a:rPr lang="zh-TW" altLang="en-US" dirty="0"/>
              <a:t>利用 </a:t>
            </a:r>
            <a:r>
              <a:rPr lang="en-US" altLang="zh-TW" dirty="0"/>
              <a:t>google </a:t>
            </a:r>
            <a:r>
              <a:rPr lang="zh-TW" altLang="en-US" dirty="0"/>
              <a:t>的中文旅遊評論準備 </a:t>
            </a:r>
            <a:r>
              <a:rPr lang="en-US" altLang="zh-TW" dirty="0"/>
              <a:t>122 </a:t>
            </a:r>
            <a:r>
              <a:rPr lang="zh-TW" altLang="en-US" dirty="0"/>
              <a:t>萬筆訓練數據</a:t>
            </a:r>
          </a:p>
          <a:p>
            <a:r>
              <a:rPr lang="zh-TW" altLang="en-US" dirty="0"/>
              <a:t>在學習率為 </a:t>
            </a:r>
            <a:r>
              <a:rPr lang="en-US" altLang="zh-TW" dirty="0"/>
              <a:t>5 </a:t>
            </a:r>
            <a:r>
              <a:rPr lang="zh-TW" altLang="en-US" dirty="0"/>
              <a:t>乘以 </a:t>
            </a:r>
            <a:r>
              <a:rPr lang="en-US" altLang="zh-TW" dirty="0"/>
              <a:t>10 </a:t>
            </a:r>
            <a:r>
              <a:rPr lang="zh-TW" altLang="en-US" dirty="0"/>
              <a:t>的負五次方</a:t>
            </a:r>
          </a:p>
          <a:p>
            <a:r>
              <a:rPr lang="zh-TW" altLang="en-US" dirty="0"/>
              <a:t>整體迭代次數為 </a:t>
            </a:r>
            <a:r>
              <a:rPr lang="en-US" altLang="zh-TW" dirty="0"/>
              <a:t>4 </a:t>
            </a:r>
            <a:r>
              <a:rPr lang="zh-TW" altLang="en-US" dirty="0"/>
              <a:t>次的情況下利用 </a:t>
            </a:r>
            <a:r>
              <a:rPr lang="en-US" altLang="zh-TW" dirty="0" err="1"/>
              <a:t>adam</a:t>
            </a:r>
            <a:r>
              <a:rPr lang="en-US" altLang="zh-TW" dirty="0"/>
              <a:t> </a:t>
            </a:r>
            <a:r>
              <a:rPr lang="zh-TW" altLang="en-US" dirty="0"/>
              <a:t>優化器進行 </a:t>
            </a:r>
            <a:r>
              <a:rPr lang="en-US" altLang="zh-TW" dirty="0"/>
              <a:t>fine tune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644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接著我們對 </a:t>
            </a:r>
            <a:r>
              <a:rPr lang="en-US" altLang="zh-TW" dirty="0"/>
              <a:t>fine tune </a:t>
            </a:r>
            <a:r>
              <a:rPr lang="zh-TW" altLang="en-US" dirty="0"/>
              <a:t>好的 </a:t>
            </a:r>
            <a:r>
              <a:rPr lang="en-US" altLang="zh-TW" dirty="0" err="1"/>
              <a:t>bert</a:t>
            </a:r>
            <a:r>
              <a:rPr lang="en-US" altLang="zh-TW" dirty="0"/>
              <a:t> </a:t>
            </a:r>
            <a:r>
              <a:rPr lang="zh-TW" altLang="en-US" dirty="0"/>
              <a:t>對評論向量化</a:t>
            </a:r>
          </a:p>
          <a:p>
            <a:r>
              <a:rPr lang="zh-TW" altLang="en-US" dirty="0"/>
              <a:t>總資料筆數達到</a:t>
            </a:r>
            <a:r>
              <a:rPr lang="en-US" altLang="zh-TW" dirty="0"/>
              <a:t>176</a:t>
            </a:r>
            <a:r>
              <a:rPr lang="zh-TW" altLang="en-US" dirty="0"/>
              <a:t>萬條向量</a:t>
            </a:r>
          </a:p>
          <a:p>
            <a:r>
              <a:rPr lang="zh-TW" altLang="en-US" dirty="0"/>
              <a:t>為了提升我們的匹配速度</a:t>
            </a:r>
          </a:p>
          <a:p>
            <a:r>
              <a:rPr lang="zh-TW" altLang="en-US" dirty="0"/>
              <a:t>我們採用 </a:t>
            </a:r>
            <a:r>
              <a:rPr lang="en-US" altLang="zh-TW" dirty="0" err="1"/>
              <a:t>elasticsearch</a:t>
            </a:r>
            <a:r>
              <a:rPr lang="en-US" altLang="zh-TW" dirty="0"/>
              <a:t> </a:t>
            </a:r>
            <a:r>
              <a:rPr lang="zh-TW" altLang="en-US" dirty="0"/>
              <a:t>作為向量資料庫</a:t>
            </a:r>
          </a:p>
          <a:p>
            <a:r>
              <a:rPr lang="zh-TW" altLang="en-US" dirty="0"/>
              <a:t>進行向量的儲存和檢索</a:t>
            </a:r>
          </a:p>
          <a:p>
            <a:r>
              <a:rPr lang="en-US" altLang="zh-TW" dirty="0" err="1"/>
              <a:t>elasticsearch</a:t>
            </a:r>
            <a:r>
              <a:rPr lang="en-US" altLang="zh-TW" dirty="0"/>
              <a:t> </a:t>
            </a:r>
            <a:r>
              <a:rPr lang="zh-TW" altLang="en-US" dirty="0"/>
              <a:t>有四大特點</a:t>
            </a:r>
          </a:p>
          <a:p>
            <a:r>
              <a:rPr lang="zh-TW" altLang="en-US" dirty="0"/>
              <a:t>首先是分散式和高可用性</a:t>
            </a:r>
          </a:p>
          <a:p>
            <a:r>
              <a:rPr lang="zh-TW" altLang="en-US" dirty="0"/>
              <a:t>接著是實時性</a:t>
            </a:r>
          </a:p>
          <a:p>
            <a:r>
              <a:rPr lang="zh-TW" altLang="en-US" dirty="0"/>
              <a:t>再來是擴展性</a:t>
            </a:r>
          </a:p>
          <a:p>
            <a:r>
              <a:rPr lang="zh-TW" altLang="en-US" dirty="0"/>
              <a:t>另外他也提供了 </a:t>
            </a:r>
            <a:r>
              <a:rPr lang="en-US" altLang="zh-TW" dirty="0"/>
              <a:t>RESTful API </a:t>
            </a:r>
            <a:r>
              <a:rPr lang="zh-TW" altLang="en-US" dirty="0"/>
              <a:t>方便資料庫的串接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00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介紹一下我們的團隊，我是第一組的組長李奕萱，主要負責深度學習的部分，</a:t>
            </a:r>
          </a:p>
          <a:p>
            <a:r>
              <a:rPr lang="zh-TW" altLang="en-US" dirty="0"/>
              <a:t>再來是負責資料蒐集的陳證斌，</a:t>
            </a:r>
          </a:p>
          <a:p>
            <a:r>
              <a:rPr lang="zh-TW" altLang="en-US" dirty="0"/>
              <a:t>接著是負責資料清整的黃冠中，</a:t>
            </a:r>
          </a:p>
          <a:p>
            <a:r>
              <a:rPr lang="zh-TW" altLang="en-US" dirty="0"/>
              <a:t>吳筱涵會為我們帶來系統運算平台、 敘述性統計及視覺化，</a:t>
            </a:r>
          </a:p>
          <a:p>
            <a:r>
              <a:rPr lang="zh-TW" altLang="en-US" dirty="0"/>
              <a:t>陳亭安負責</a:t>
            </a:r>
            <a:r>
              <a:rPr lang="en-US" altLang="zh-TW" dirty="0"/>
              <a:t>MongoDB</a:t>
            </a:r>
            <a:r>
              <a:rPr lang="zh-TW" altLang="en-US" dirty="0"/>
              <a:t>資料庫、特徵工程及機器學習分群的部分，</a:t>
            </a:r>
          </a:p>
          <a:p>
            <a:r>
              <a:rPr lang="zh-TW" altLang="en-US" dirty="0"/>
              <a:t>最後是由王宇奇介紹前端網頁架構還有部署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02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為了要儲存這些評論向量</a:t>
            </a:r>
          </a:p>
          <a:p>
            <a:r>
              <a:rPr lang="zh-TW" altLang="en-US" dirty="0"/>
              <a:t>我們要建立一個 </a:t>
            </a:r>
            <a:r>
              <a:rPr lang="en-US" altLang="zh-TW" dirty="0"/>
              <a:t>index</a:t>
            </a:r>
          </a:p>
          <a:p>
            <a:r>
              <a:rPr lang="en-US" altLang="zh-TW" dirty="0"/>
              <a:t>type </a:t>
            </a:r>
            <a:r>
              <a:rPr lang="zh-TW" altLang="en-US" dirty="0"/>
              <a:t>設定為 </a:t>
            </a:r>
            <a:r>
              <a:rPr lang="en-US" altLang="zh-TW" dirty="0" err="1"/>
              <a:t>dense_vector</a:t>
            </a:r>
            <a:endParaRPr lang="en-US" altLang="zh-TW" dirty="0"/>
          </a:p>
          <a:p>
            <a:r>
              <a:rPr lang="zh-TW" altLang="en-US" dirty="0"/>
              <a:t>維度 </a:t>
            </a:r>
            <a:r>
              <a:rPr lang="en-US" altLang="zh-TW" dirty="0"/>
              <a:t>312 </a:t>
            </a:r>
            <a:r>
              <a:rPr lang="zh-TW" altLang="en-US" dirty="0"/>
              <a:t>維</a:t>
            </a:r>
          </a:p>
          <a:p>
            <a:r>
              <a:rPr lang="zh-TW" altLang="en-US" dirty="0"/>
              <a:t>相似度比對採用 </a:t>
            </a:r>
            <a:r>
              <a:rPr lang="en-US" altLang="zh-TW" dirty="0"/>
              <a:t>cosine similarity</a:t>
            </a:r>
          </a:p>
          <a:p>
            <a:r>
              <a:rPr lang="zh-TW" altLang="en-US" dirty="0"/>
              <a:t>右上角是隨機取出一筆資料檢查</a:t>
            </a:r>
          </a:p>
          <a:p>
            <a:r>
              <a:rPr lang="zh-TW" altLang="en-US" dirty="0"/>
              <a:t>右下角是 </a:t>
            </a:r>
            <a:r>
              <a:rPr lang="en-US" altLang="zh-TW" dirty="0"/>
              <a:t>query</a:t>
            </a:r>
            <a:r>
              <a:rPr lang="zh-TW" altLang="en-US" dirty="0"/>
              <a:t>的部分，採用 </a:t>
            </a:r>
            <a:r>
              <a:rPr lang="en-US" altLang="zh-TW" dirty="0" err="1"/>
              <a:t>knn</a:t>
            </a:r>
            <a:r>
              <a:rPr lang="en-US" altLang="zh-TW" dirty="0"/>
              <a:t> </a:t>
            </a:r>
            <a:r>
              <a:rPr lang="zh-TW" altLang="en-US" dirty="0"/>
              <a:t>最近鄰向量搜索法進行檢索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753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這邊先介紹文字生成的部分</a:t>
            </a:r>
            <a:endParaRPr lang="en-US" altLang="zh-TW" dirty="0"/>
          </a:p>
          <a:p>
            <a:r>
              <a:rPr lang="en-US" altLang="zh-TW" dirty="0"/>
              <a:t>Taiwan Llama 2.0 </a:t>
            </a:r>
            <a:r>
              <a:rPr lang="zh-TW" altLang="en-US" dirty="0"/>
              <a:t>是一顆台灣在地化的模型</a:t>
            </a:r>
          </a:p>
          <a:p>
            <a:r>
              <a:rPr lang="zh-TW" altLang="en-US" dirty="0"/>
              <a:t>針對繁體中文進行優化，也比其他模型更了解台灣文化</a:t>
            </a:r>
          </a:p>
          <a:p>
            <a:r>
              <a:rPr lang="zh-TW" altLang="en-US" dirty="0"/>
              <a:t>舉個例子，我分別問了 </a:t>
            </a:r>
            <a:r>
              <a:rPr lang="en-US" altLang="zh-TW" dirty="0"/>
              <a:t>Taiwan Llama </a:t>
            </a:r>
            <a:r>
              <a:rPr lang="zh-TW" altLang="en-US" dirty="0"/>
              <a:t>和 </a:t>
            </a:r>
            <a:r>
              <a:rPr lang="en-US" altLang="zh-TW" dirty="0"/>
              <a:t>GPT </a:t>
            </a:r>
            <a:r>
              <a:rPr lang="zh-TW" altLang="en-US" dirty="0"/>
              <a:t>歸剛欸是什麼意思，</a:t>
            </a:r>
            <a:r>
              <a:rPr lang="en-US" altLang="zh-TW" dirty="0"/>
              <a:t>Taiwan Llama </a:t>
            </a:r>
            <a:r>
              <a:rPr lang="zh-TW" altLang="en-US" dirty="0"/>
              <a:t>受過台灣的在地化訓練，所以就能準確回答出這是形容一件事情的結果不如意的詞語，而 </a:t>
            </a:r>
            <a:r>
              <a:rPr lang="en-US" altLang="zh-TW" dirty="0"/>
              <a:t>GPT </a:t>
            </a:r>
            <a:r>
              <a:rPr lang="zh-TW" altLang="en-US" dirty="0"/>
              <a:t>很顯然不知道這個詞</a:t>
            </a:r>
          </a:p>
          <a:p>
            <a:r>
              <a:rPr lang="en-US" altLang="zh-TW" dirty="0"/>
              <a:t>Taiwan Llama 2.0 </a:t>
            </a:r>
            <a:r>
              <a:rPr lang="zh-TW" altLang="en-US" dirty="0"/>
              <a:t>的訓練有兩個階段</a:t>
            </a:r>
          </a:p>
          <a:p>
            <a:r>
              <a:rPr lang="zh-TW" altLang="en-US" dirty="0"/>
              <a:t>第一階段是 </a:t>
            </a:r>
            <a:r>
              <a:rPr lang="en-US" altLang="zh-TW" dirty="0"/>
              <a:t>pre-train fine tune </a:t>
            </a:r>
            <a:r>
              <a:rPr lang="zh-TW" altLang="en-US" dirty="0"/>
              <a:t>又稱為泛化</a:t>
            </a:r>
          </a:p>
          <a:p>
            <a:r>
              <a:rPr lang="zh-TW" altLang="en-US" dirty="0"/>
              <a:t>第二階段是 </a:t>
            </a:r>
            <a:r>
              <a:rPr lang="en-US" altLang="zh-TW" dirty="0"/>
              <a:t>instruction tuning </a:t>
            </a:r>
            <a:r>
              <a:rPr lang="zh-TW" altLang="en-US" dirty="0"/>
              <a:t>又稱為專才化</a:t>
            </a:r>
          </a:p>
          <a:p>
            <a:r>
              <a:rPr lang="en-US" altLang="zh-TW" dirty="0"/>
              <a:t>pre-train fine tune </a:t>
            </a:r>
            <a:r>
              <a:rPr lang="zh-TW" altLang="en-US" dirty="0"/>
              <a:t>的用意在於加入台灣語料，剔除網路文章的政治色彩還有過激言論</a:t>
            </a:r>
          </a:p>
          <a:p>
            <a:r>
              <a:rPr lang="en-US" altLang="zh-TW" dirty="0"/>
              <a:t>instructing tuning </a:t>
            </a:r>
            <a:r>
              <a:rPr lang="zh-TW" altLang="en-US" dirty="0"/>
              <a:t>是利用人工撰寫搭配 </a:t>
            </a:r>
            <a:r>
              <a:rPr lang="en-US" altLang="zh-TW" dirty="0"/>
              <a:t>GPT </a:t>
            </a:r>
            <a:r>
              <a:rPr lang="zh-TW" altLang="en-US" dirty="0"/>
              <a:t>生成指令，進行 </a:t>
            </a:r>
            <a:r>
              <a:rPr lang="en-US" altLang="zh-TW" dirty="0"/>
              <a:t>supervised fine tuning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98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為了讓 </a:t>
            </a:r>
            <a:r>
              <a:rPr lang="en-US" altLang="zh-TW" dirty="0"/>
              <a:t>Taiwan Llama </a:t>
            </a:r>
            <a:r>
              <a:rPr lang="zh-TW" altLang="en-US" dirty="0"/>
              <a:t>具備旅遊知識，我們要對他進行 </a:t>
            </a:r>
            <a:r>
              <a:rPr lang="en-US" altLang="zh-TW" dirty="0"/>
              <a:t>fine tune</a:t>
            </a:r>
          </a:p>
          <a:p>
            <a:r>
              <a:rPr lang="zh-TW" altLang="en-US" dirty="0"/>
              <a:t>我們的資料即是採用 </a:t>
            </a:r>
            <a:r>
              <a:rPr lang="en-US" altLang="zh-TW" dirty="0"/>
              <a:t>alpaca </a:t>
            </a:r>
            <a:r>
              <a:rPr lang="zh-TW" altLang="en-US" dirty="0"/>
              <a:t>標準生成的指令</a:t>
            </a:r>
          </a:p>
          <a:p>
            <a:r>
              <a:rPr lang="zh-TW" altLang="en-US" dirty="0"/>
              <a:t>首先人工撰寫了 </a:t>
            </a:r>
            <a:r>
              <a:rPr lang="en-US" altLang="zh-TW" dirty="0"/>
              <a:t>30 </a:t>
            </a:r>
            <a:r>
              <a:rPr lang="zh-TW" altLang="en-US" dirty="0"/>
              <a:t>筆 </a:t>
            </a:r>
            <a:r>
              <a:rPr lang="en-US" altLang="zh-TW" dirty="0"/>
              <a:t>self-instruct seed task</a:t>
            </a:r>
          </a:p>
          <a:p>
            <a:r>
              <a:rPr lang="zh-TW" altLang="en-US" dirty="0"/>
              <a:t>搭配 </a:t>
            </a:r>
            <a:r>
              <a:rPr lang="en-US" altLang="zh-TW" dirty="0"/>
              <a:t>GPT-3.5-turbo </a:t>
            </a:r>
            <a:r>
              <a:rPr lang="zh-TW" altLang="en-US" dirty="0"/>
              <a:t>以及 </a:t>
            </a:r>
            <a:r>
              <a:rPr lang="en-US" altLang="zh-TW" dirty="0"/>
              <a:t>GPT-4 </a:t>
            </a:r>
            <a:r>
              <a:rPr lang="zh-TW" altLang="en-US" dirty="0"/>
              <a:t>生成一千八百多條的 </a:t>
            </a:r>
            <a:r>
              <a:rPr lang="en-US" altLang="zh-TW" dirty="0"/>
              <a:t>instruction-following examples</a:t>
            </a:r>
          </a:p>
          <a:p>
            <a:r>
              <a:rPr lang="zh-TW" altLang="en-US" dirty="0"/>
              <a:t>最後經過 </a:t>
            </a:r>
            <a:r>
              <a:rPr lang="en-US" altLang="zh-TW" dirty="0"/>
              <a:t>supervised finetuning </a:t>
            </a:r>
            <a:r>
              <a:rPr lang="zh-TW" altLang="en-US" dirty="0"/>
              <a:t>成擁有旅遊知識的 </a:t>
            </a:r>
            <a:r>
              <a:rPr lang="en-US" altLang="zh-TW" dirty="0"/>
              <a:t>Taiwan Llama</a:t>
            </a:r>
          </a:p>
          <a:p>
            <a:r>
              <a:rPr lang="zh-TW" altLang="en-US" dirty="0"/>
              <a:t>然而結果顯示，在 </a:t>
            </a:r>
            <a:r>
              <a:rPr lang="en-US" altLang="zh-TW" dirty="0"/>
              <a:t>fine tune </a:t>
            </a:r>
            <a:r>
              <a:rPr lang="zh-TW" altLang="en-US" dirty="0"/>
              <a:t>前，</a:t>
            </a:r>
            <a:r>
              <a:rPr lang="en-US" altLang="zh-TW" dirty="0"/>
              <a:t>Taiwan Llama </a:t>
            </a:r>
            <a:r>
              <a:rPr lang="zh-TW" altLang="en-US" dirty="0"/>
              <a:t>的回答常常沒有具體建議旅遊的目的地，甚至有時會胡言亂語</a:t>
            </a:r>
          </a:p>
          <a:p>
            <a:r>
              <a:rPr lang="zh-TW" altLang="en-US" dirty="0"/>
              <a:t>而在 </a:t>
            </a:r>
            <a:r>
              <a:rPr lang="en-US" altLang="zh-TW" dirty="0"/>
              <a:t>fine tune </a:t>
            </a:r>
            <a:r>
              <a:rPr lang="zh-TW" altLang="en-US" dirty="0"/>
              <a:t>後，</a:t>
            </a:r>
            <a:r>
              <a:rPr lang="en-US" altLang="zh-TW" dirty="0"/>
              <a:t>Taiwan Llama </a:t>
            </a:r>
            <a:r>
              <a:rPr lang="zh-TW" altLang="en-US" dirty="0"/>
              <a:t>的回答可以舉出明確的目的地景點，也減少答非所問的情況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02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為了解決硬體設備不足導致 </a:t>
            </a:r>
            <a:r>
              <a:rPr lang="en-US" altLang="zh-TW" dirty="0"/>
              <a:t>out of memory </a:t>
            </a:r>
            <a:r>
              <a:rPr lang="zh-TW" altLang="en-US" dirty="0"/>
              <a:t>的情況</a:t>
            </a:r>
          </a:p>
          <a:p>
            <a:r>
              <a:rPr lang="zh-TW" altLang="en-US" dirty="0"/>
              <a:t>我們選擇以 </a:t>
            </a:r>
            <a:r>
              <a:rPr lang="en-US" altLang="zh-TW" dirty="0"/>
              <a:t>BFLOAT16 </a:t>
            </a:r>
            <a:r>
              <a:rPr lang="zh-TW" altLang="en-US" dirty="0"/>
              <a:t>搭配 </a:t>
            </a:r>
            <a:r>
              <a:rPr lang="en-US" altLang="zh-TW" dirty="0"/>
              <a:t>PEFT </a:t>
            </a:r>
            <a:r>
              <a:rPr lang="zh-TW" altLang="en-US" dirty="0"/>
              <a:t>中的 </a:t>
            </a:r>
            <a:r>
              <a:rPr lang="en-US" altLang="zh-TW" dirty="0"/>
              <a:t>low rank adapter </a:t>
            </a:r>
            <a:r>
              <a:rPr lang="zh-TW" altLang="en-US" dirty="0"/>
              <a:t>進行 </a:t>
            </a:r>
            <a:r>
              <a:rPr lang="en-US" altLang="zh-TW" dirty="0"/>
              <a:t>fine tune</a:t>
            </a:r>
          </a:p>
          <a:p>
            <a:r>
              <a:rPr lang="zh-TW" altLang="en-US" dirty="0"/>
              <a:t>模型總參數從 </a:t>
            </a:r>
            <a:r>
              <a:rPr lang="en-US" altLang="zh-TW" dirty="0"/>
              <a:t>67 </a:t>
            </a:r>
            <a:r>
              <a:rPr lang="zh-TW" altLang="en-US" dirty="0"/>
              <a:t>億，經過優化之後，降為 </a:t>
            </a:r>
            <a:r>
              <a:rPr lang="en-US" altLang="zh-TW" dirty="0"/>
              <a:t>419 </a:t>
            </a:r>
            <a:r>
              <a:rPr lang="zh-TW" altLang="en-US" dirty="0"/>
              <a:t>萬個參數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GPU NVIDIA 3070 </a:t>
            </a:r>
            <a:r>
              <a:rPr lang="zh-TW" altLang="en-US" dirty="0"/>
              <a:t>所需的訓練時間大約為 </a:t>
            </a:r>
            <a:r>
              <a:rPr lang="en-US" altLang="zh-TW" dirty="0"/>
              <a:t>25 </a:t>
            </a:r>
            <a:r>
              <a:rPr lang="zh-TW" altLang="en-US" dirty="0"/>
              <a:t>個小時</a:t>
            </a:r>
          </a:p>
          <a:p>
            <a:r>
              <a:rPr lang="zh-TW" altLang="en-US" dirty="0"/>
              <a:t>可訓練比例為 </a:t>
            </a:r>
            <a:r>
              <a:rPr lang="en-US" altLang="zh-TW" dirty="0"/>
              <a:t>0.062 percent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2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現在介紹最後一個提示詞工程的部分</a:t>
            </a:r>
          </a:p>
          <a:p>
            <a:r>
              <a:rPr lang="zh-TW" altLang="en-US" dirty="0"/>
              <a:t>提示詞工程可以分成三種</a:t>
            </a:r>
          </a:p>
          <a:p>
            <a:r>
              <a:rPr lang="zh-TW" altLang="en-US" dirty="0"/>
              <a:t>首先是 </a:t>
            </a:r>
            <a:r>
              <a:rPr lang="en-US" altLang="zh-TW" dirty="0"/>
              <a:t>zero-shot</a:t>
            </a:r>
          </a:p>
          <a:p>
            <a:r>
              <a:rPr lang="zh-TW" altLang="en-US" dirty="0"/>
              <a:t>再來是 </a:t>
            </a:r>
            <a:r>
              <a:rPr lang="en-US" altLang="zh-TW" dirty="0"/>
              <a:t>one-shot</a:t>
            </a:r>
          </a:p>
          <a:p>
            <a:r>
              <a:rPr lang="zh-TW" altLang="en-US" dirty="0"/>
              <a:t>最後是 </a:t>
            </a:r>
            <a:r>
              <a:rPr lang="en-US" altLang="zh-TW" dirty="0"/>
              <a:t>few-shot</a:t>
            </a:r>
          </a:p>
          <a:p>
            <a:r>
              <a:rPr lang="en-US" altLang="zh-TW" dirty="0"/>
              <a:t>zero-shot </a:t>
            </a:r>
            <a:r>
              <a:rPr lang="zh-TW" altLang="en-US" dirty="0"/>
              <a:t>是不給模型任何提示，直接要求模型回答</a:t>
            </a:r>
          </a:p>
          <a:p>
            <a:r>
              <a:rPr lang="en-US" altLang="zh-TW" dirty="0"/>
              <a:t>one-shot </a:t>
            </a:r>
            <a:r>
              <a:rPr lang="zh-TW" altLang="en-US" dirty="0"/>
              <a:t>是給模型一個範例，再讓模型回答</a:t>
            </a:r>
          </a:p>
          <a:p>
            <a:r>
              <a:rPr lang="en-US" altLang="zh-TW" dirty="0"/>
              <a:t>few-shot </a:t>
            </a:r>
            <a:r>
              <a:rPr lang="zh-TW" altLang="en-US" dirty="0"/>
              <a:t>是給提供一堆範例給模型，讓模型去模仿之後生成回應</a:t>
            </a:r>
          </a:p>
          <a:p>
            <a:r>
              <a:rPr lang="zh-TW" altLang="en-US" dirty="0"/>
              <a:t>還有一項技術是 </a:t>
            </a:r>
            <a:r>
              <a:rPr lang="en-US" altLang="zh-TW" dirty="0"/>
              <a:t>chain of thought</a:t>
            </a:r>
          </a:p>
          <a:p>
            <a:r>
              <a:rPr lang="zh-TW" altLang="en-US" dirty="0"/>
              <a:t>這是一個讓模型分步驟進行推理的方法，一步一步想清楚才產生 </a:t>
            </a:r>
            <a:r>
              <a:rPr lang="en-US" altLang="zh-TW" dirty="0"/>
              <a:t>response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087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我們的提示詞模板是透過 </a:t>
            </a:r>
            <a:r>
              <a:rPr lang="en-US" altLang="zh-TW" dirty="0"/>
              <a:t>one-shot inference </a:t>
            </a:r>
            <a:r>
              <a:rPr lang="zh-TW" altLang="en-US" dirty="0"/>
              <a:t>搭配 </a:t>
            </a:r>
            <a:r>
              <a:rPr lang="en-US" altLang="zh-TW" dirty="0"/>
              <a:t>chain-of-thought </a:t>
            </a:r>
            <a:r>
              <a:rPr lang="zh-TW" altLang="en-US" dirty="0"/>
              <a:t>設計的</a:t>
            </a:r>
          </a:p>
          <a:p>
            <a:r>
              <a:rPr lang="zh-TW" altLang="en-US" dirty="0"/>
              <a:t>我們採用 </a:t>
            </a:r>
            <a:r>
              <a:rPr lang="en-US" altLang="zh-TW" dirty="0" err="1"/>
              <a:t>Langchain</a:t>
            </a:r>
            <a:r>
              <a:rPr lang="en-US" altLang="zh-TW" dirty="0"/>
              <a:t> </a:t>
            </a:r>
            <a:r>
              <a:rPr lang="zh-TW" altLang="en-US" dirty="0"/>
              <a:t>這個鏈結技術，首先設定 </a:t>
            </a:r>
            <a:r>
              <a:rPr lang="en-US" altLang="zh-TW" dirty="0"/>
              <a:t>system prompt</a:t>
            </a:r>
          </a:p>
          <a:p>
            <a:r>
              <a:rPr lang="zh-TW" altLang="en-US" dirty="0"/>
              <a:t>接著 </a:t>
            </a:r>
            <a:r>
              <a:rPr lang="en-US" altLang="zh-TW" dirty="0"/>
              <a:t>assistant chat model </a:t>
            </a:r>
            <a:r>
              <a:rPr lang="zh-TW" altLang="en-US" dirty="0"/>
              <a:t>會根據 </a:t>
            </a:r>
            <a:r>
              <a:rPr lang="en-US" altLang="zh-TW" dirty="0"/>
              <a:t>system prompt </a:t>
            </a:r>
            <a:r>
              <a:rPr lang="zh-TW" altLang="en-US" dirty="0"/>
              <a:t>進行回應</a:t>
            </a:r>
          </a:p>
          <a:p>
            <a:r>
              <a:rPr lang="zh-TW" altLang="en-US" dirty="0"/>
              <a:t>最後觸發 </a:t>
            </a:r>
            <a:r>
              <a:rPr lang="en-US" altLang="zh-TW" dirty="0"/>
              <a:t>chaining prompt</a:t>
            </a:r>
            <a:r>
              <a:rPr lang="zh-TW" altLang="en-US" dirty="0"/>
              <a:t>，形成一個連續的互動循環</a:t>
            </a:r>
          </a:p>
          <a:p>
            <a:r>
              <a:rPr lang="zh-TW" altLang="en-US" dirty="0"/>
              <a:t>而整個提示詞工程就是將文本摘要配合模板格式生成最後的 </a:t>
            </a:r>
            <a:r>
              <a:rPr lang="en-US" altLang="zh-TW" dirty="0"/>
              <a:t>response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129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最後我們分別使用 </a:t>
            </a:r>
            <a:r>
              <a:rPr lang="en-US" altLang="zh-TW" dirty="0"/>
              <a:t>fine tune </a:t>
            </a:r>
            <a:r>
              <a:rPr lang="zh-TW" altLang="en-US" dirty="0"/>
              <a:t>過後的 </a:t>
            </a:r>
            <a:r>
              <a:rPr lang="en-US" altLang="zh-TW" dirty="0"/>
              <a:t>Taiwan Llama </a:t>
            </a:r>
            <a:r>
              <a:rPr lang="zh-TW" altLang="en-US" dirty="0"/>
              <a:t>和 </a:t>
            </a:r>
            <a:r>
              <a:rPr lang="en-US" altLang="zh-TW" dirty="0"/>
              <a:t>GPT </a:t>
            </a:r>
            <a:r>
              <a:rPr lang="zh-TW" altLang="en-US" dirty="0"/>
              <a:t>進行比較</a:t>
            </a:r>
          </a:p>
          <a:p>
            <a:r>
              <a:rPr lang="zh-TW" altLang="en-US" dirty="0"/>
              <a:t>可以發現內容差不多</a:t>
            </a:r>
          </a:p>
          <a:p>
            <a:r>
              <a:rPr lang="zh-TW" altLang="en-US" dirty="0"/>
              <a:t>但是所需時間的部分受限於地端硬體限制，無法達到雲端分散式系統模型的運算速度</a:t>
            </a:r>
          </a:p>
          <a:p>
            <a:r>
              <a:rPr lang="zh-TW" altLang="en-US" dirty="0"/>
              <a:t>礙於發表時間限制，我們將使用 </a:t>
            </a:r>
            <a:r>
              <a:rPr lang="en-US" altLang="zh-TW" dirty="0"/>
              <a:t>GPT-4 </a:t>
            </a:r>
            <a:r>
              <a:rPr lang="zh-TW" altLang="en-US" dirty="0"/>
              <a:t>版本進行 </a:t>
            </a:r>
            <a:r>
              <a:rPr lang="en-US" altLang="zh-TW" dirty="0"/>
              <a:t>demo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015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這次我們的專案遇到的困難有以下兩點</a:t>
            </a:r>
          </a:p>
          <a:p>
            <a:r>
              <a:rPr lang="zh-TW" altLang="en-US" dirty="0"/>
              <a:t>第一點是硬體環境設備受限，一開始跑 </a:t>
            </a:r>
            <a:r>
              <a:rPr lang="en-US" altLang="zh-TW" dirty="0"/>
              <a:t>fine tune </a:t>
            </a:r>
            <a:r>
              <a:rPr lang="zh-TW" altLang="en-US" dirty="0"/>
              <a:t>時常出現 </a:t>
            </a:r>
            <a:r>
              <a:rPr lang="en-US" altLang="zh-TW" dirty="0"/>
              <a:t>out of memory </a:t>
            </a:r>
            <a:r>
              <a:rPr lang="zh-TW" altLang="en-US" dirty="0"/>
              <a:t>的情況，解決的方法有兩種</a:t>
            </a:r>
            <a:endParaRPr lang="en-US" altLang="zh-TW" dirty="0"/>
          </a:p>
          <a:p>
            <a:r>
              <a:rPr lang="zh-TW" altLang="en-US" dirty="0"/>
              <a:t>第一種是使用算力更強的雲端 </a:t>
            </a:r>
            <a:r>
              <a:rPr lang="en-US" altLang="zh-TW" dirty="0"/>
              <a:t>GPU</a:t>
            </a:r>
            <a:r>
              <a:rPr lang="zh-TW" altLang="en-US" dirty="0"/>
              <a:t>，例如 </a:t>
            </a:r>
            <a:r>
              <a:rPr lang="en-US" altLang="zh-TW" dirty="0"/>
              <a:t>A100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第二種是優化模型，降低參數量以及變更數據格式</a:t>
            </a:r>
          </a:p>
          <a:p>
            <a:r>
              <a:rPr lang="zh-TW" altLang="en-US" dirty="0"/>
              <a:t>第二點是評論資訊每天都在改變，無法即時取得最新的數據，</a:t>
            </a:r>
            <a:endParaRPr lang="en-US" altLang="zh-TW" dirty="0"/>
          </a:p>
          <a:p>
            <a:r>
              <a:rPr lang="zh-TW" altLang="en-US" dirty="0"/>
              <a:t>解決的辦法除了設定自動化爬蟲排程之外，還有增加閱讀文件檔案的功能</a:t>
            </a:r>
            <a:endParaRPr lang="en-US" altLang="zh-TW" dirty="0"/>
          </a:p>
          <a:p>
            <a:r>
              <a:rPr lang="zh-TW" altLang="en-US" dirty="0"/>
              <a:t>專案未來的改善方向</a:t>
            </a:r>
            <a:endParaRPr lang="en-US" altLang="zh-TW" dirty="0"/>
          </a:p>
          <a:p>
            <a:r>
              <a:rPr lang="zh-TW" altLang="en-US" dirty="0"/>
              <a:t>分別是增加圖片辨識功能，還有擴增模型，讓模型也能專精其他領域的知識</a:t>
            </a:r>
            <a:endParaRPr lang="en-US" altLang="zh-TW" dirty="0"/>
          </a:p>
          <a:p>
            <a:r>
              <a:rPr lang="zh-TW" altLang="en-US" dirty="0"/>
              <a:t>這些可以用右邊的 </a:t>
            </a:r>
            <a:r>
              <a:rPr lang="en-US" altLang="zh-TW" dirty="0"/>
              <a:t>MOE</a:t>
            </a:r>
            <a:r>
              <a:rPr lang="zh-TW" altLang="en-US" dirty="0"/>
              <a:t> </a:t>
            </a:r>
            <a:r>
              <a:rPr lang="en-US" altLang="zh-TW" dirty="0"/>
              <a:t>LLAVA</a:t>
            </a:r>
            <a:r>
              <a:rPr lang="zh-TW" altLang="en-US" dirty="0"/>
              <a:t> 架構圖實現</a:t>
            </a:r>
            <a:endParaRPr lang="en-US" altLang="zh-TW" dirty="0"/>
          </a:p>
          <a:p>
            <a:r>
              <a:rPr lang="en-US" altLang="zh-TW" dirty="0"/>
              <a:t>MOE</a:t>
            </a:r>
            <a:r>
              <a:rPr lang="zh-TW" altLang="en-US" dirty="0"/>
              <a:t> 調整包含三個階段</a:t>
            </a:r>
            <a:endParaRPr lang="en-US" altLang="zh-TW" dirty="0"/>
          </a:p>
          <a:p>
            <a:r>
              <a:rPr lang="zh-TW" altLang="en-US" dirty="0"/>
              <a:t>第一階段只有訓練 </a:t>
            </a:r>
            <a:r>
              <a:rPr lang="en-US" altLang="zh-TW" dirty="0"/>
              <a:t>MLP</a:t>
            </a:r>
          </a:p>
          <a:p>
            <a:r>
              <a:rPr lang="zh-TW" altLang="en-US" dirty="0"/>
              <a:t>第二階段除了視覺編碼器之外的所有參數都進行訓練</a:t>
            </a:r>
            <a:endParaRPr lang="en-US" altLang="zh-TW" dirty="0"/>
          </a:p>
          <a:p>
            <a:r>
              <a:rPr lang="zh-TW" altLang="en-US" dirty="0"/>
              <a:t>第三階段，</a:t>
            </a:r>
            <a:r>
              <a:rPr lang="en-US" altLang="zh-TW" dirty="0"/>
              <a:t>feed  forward neuron network </a:t>
            </a:r>
            <a:r>
              <a:rPr lang="zh-TW" altLang="en-US" dirty="0"/>
              <a:t>初始化 </a:t>
            </a:r>
            <a:r>
              <a:rPr lang="en-US" altLang="zh-TW" dirty="0"/>
              <a:t>expert neuron</a:t>
            </a:r>
            <a:r>
              <a:rPr lang="zh-TW" altLang="en-US" dirty="0"/>
              <a:t> 來訓練 </a:t>
            </a:r>
            <a:r>
              <a:rPr lang="en-US" altLang="zh-TW" dirty="0"/>
              <a:t>MOE</a:t>
            </a:r>
            <a:r>
              <a:rPr lang="zh-TW" altLang="en-US" dirty="0"/>
              <a:t> 層，</a:t>
            </a:r>
            <a:endParaRPr lang="en-US" altLang="zh-TW" dirty="0"/>
          </a:p>
          <a:p>
            <a:r>
              <a:rPr lang="zh-TW" altLang="en-US" dirty="0"/>
              <a:t>最後結合視覺編碼器和 </a:t>
            </a:r>
            <a:r>
              <a:rPr lang="en-US" altLang="zh-TW" dirty="0"/>
              <a:t>MLP</a:t>
            </a:r>
            <a:r>
              <a:rPr lang="zh-TW" altLang="en-US" dirty="0"/>
              <a:t>，生成描述圖片的文字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625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00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這是我們的儀表板 </a:t>
            </a:r>
            <a:r>
              <a:rPr lang="en-US" altLang="zh-TW" dirty="0"/>
              <a:t>QRCODE</a:t>
            </a:r>
          </a:p>
          <a:p>
            <a:r>
              <a:rPr lang="zh-TW" altLang="en-US" dirty="0"/>
              <a:t>歡迎大家有興趣的可以掃一下</a:t>
            </a:r>
            <a:endParaRPr lang="en-US" altLang="zh-TW" dirty="0"/>
          </a:p>
          <a:p>
            <a:r>
              <a:rPr lang="zh-TW" altLang="en-US" dirty="0"/>
              <a:t>後面就是附錄補充特徵工程視覺化的部分</a:t>
            </a:r>
          </a:p>
          <a:p>
            <a:r>
              <a:rPr lang="zh-TW" altLang="en-US" dirty="0"/>
              <a:t>提供給來賓做參考</a:t>
            </a:r>
          </a:p>
          <a:p>
            <a:r>
              <a:rPr lang="zh-TW" altLang="en-US" dirty="0"/>
              <a:t>我們的報告到此結束 謝謝各位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06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以往要規劃一段旅行，</a:t>
            </a:r>
            <a:endParaRPr lang="en-US" altLang="zh-TW" dirty="0"/>
          </a:p>
          <a:p>
            <a:r>
              <a:rPr lang="zh-TW" altLang="en-US" dirty="0"/>
              <a:t>會透過旅遊書或是旅行社安排，</a:t>
            </a:r>
            <a:endParaRPr lang="en-US" altLang="zh-TW" dirty="0"/>
          </a:p>
          <a:p>
            <a:r>
              <a:rPr lang="zh-TW" altLang="en-US" dirty="0"/>
              <a:t>選擇目的地之後再決定交通住宿還有整套行程， </a:t>
            </a:r>
            <a:endParaRPr lang="en-US" altLang="zh-TW" dirty="0"/>
          </a:p>
          <a:p>
            <a:r>
              <a:rPr lang="zh-TW" altLang="en-US" dirty="0"/>
              <a:t>然而這些傳統的方法只能選擇大眾熱門的景點，</a:t>
            </a:r>
            <a:endParaRPr lang="en-US" altLang="zh-TW" dirty="0"/>
          </a:p>
          <a:p>
            <a:r>
              <a:rPr lang="zh-TW" altLang="en-US" dirty="0"/>
              <a:t>而且耗時較長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35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現在有 </a:t>
            </a:r>
            <a:r>
              <a:rPr lang="en-US" altLang="zh-TW" dirty="0" err="1"/>
              <a:t>chatgpt</a:t>
            </a:r>
            <a:r>
              <a:rPr lang="en-US" altLang="zh-TW" dirty="0"/>
              <a:t> </a:t>
            </a:r>
            <a:r>
              <a:rPr lang="zh-TW" altLang="en-US" dirty="0"/>
              <a:t>很方便，</a:t>
            </a:r>
            <a:endParaRPr lang="en-US" altLang="zh-TW" dirty="0"/>
          </a:p>
          <a:p>
            <a:r>
              <a:rPr lang="zh-TW" altLang="en-US" dirty="0"/>
              <a:t>我們可以直接在上面打，</a:t>
            </a:r>
            <a:endParaRPr lang="en-US" altLang="zh-TW" dirty="0"/>
          </a:p>
          <a:p>
            <a:r>
              <a:rPr lang="zh-TW" altLang="en-US" dirty="0"/>
              <a:t>我想去有沙灘的海邊看夕陽，</a:t>
            </a:r>
            <a:endParaRPr lang="en-US" altLang="zh-TW" dirty="0"/>
          </a:p>
          <a:p>
            <a:r>
              <a:rPr lang="en-US" altLang="zh-TW" dirty="0" err="1"/>
              <a:t>gpt</a:t>
            </a:r>
            <a:r>
              <a:rPr lang="en-US" altLang="zh-TW" dirty="0"/>
              <a:t> </a:t>
            </a:r>
            <a:r>
              <a:rPr lang="zh-TW" altLang="en-US" dirty="0"/>
              <a:t>就會告訴我們可以去哪裡 </a:t>
            </a:r>
            <a:endParaRPr lang="en-US" altLang="zh-TW" dirty="0"/>
          </a:p>
          <a:p>
            <a:r>
              <a:rPr lang="zh-TW" altLang="en-US" dirty="0"/>
              <a:t>但是如圖所示，這樣的結果只有一個大範圍的地標，</a:t>
            </a:r>
            <a:endParaRPr lang="en-US" altLang="zh-TW" dirty="0"/>
          </a:p>
          <a:p>
            <a:r>
              <a:rPr lang="zh-TW" altLang="en-US" dirty="0"/>
              <a:t>還有簡短的介紹而已，缺乏了一個完整的行程或是對於周遭景點的推薦，</a:t>
            </a:r>
            <a:endParaRPr lang="en-US" altLang="zh-TW" dirty="0"/>
          </a:p>
          <a:p>
            <a:r>
              <a:rPr lang="zh-TW" altLang="en-US" dirty="0"/>
              <a:t>而這些地方也大多比較熱門，因此我們想做一個可以解決這些問題的景點推薦系統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85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我們的推薦系統是採用 </a:t>
            </a:r>
            <a:r>
              <a:rPr lang="en-US" altLang="zh-TW" dirty="0"/>
              <a:t>RAG </a:t>
            </a:r>
            <a:r>
              <a:rPr lang="zh-TW" altLang="en-US" dirty="0"/>
              <a:t>檢索增強生成的架構去實現的，</a:t>
            </a:r>
            <a:r>
              <a:rPr lang="en-US" altLang="zh-TW" dirty="0"/>
              <a:t>RAG </a:t>
            </a:r>
            <a:r>
              <a:rPr lang="zh-TW" altLang="en-US" dirty="0"/>
              <a:t>是一種用來解決 </a:t>
            </a:r>
            <a:r>
              <a:rPr lang="en-US" altLang="zh-TW" dirty="0"/>
              <a:t>AI </a:t>
            </a:r>
            <a:r>
              <a:rPr lang="zh-TW" altLang="en-US" dirty="0"/>
              <a:t>人工智慧會產生知識幻覺的方式</a:t>
            </a:r>
          </a:p>
          <a:p>
            <a:r>
              <a:rPr lang="zh-TW" altLang="en-US" dirty="0"/>
              <a:t>這張是系統流程架構圖，可以分成三個部分</a:t>
            </a:r>
          </a:p>
          <a:p>
            <a:r>
              <a:rPr lang="zh-TW" altLang="en-US" dirty="0"/>
              <a:t>第一部分是轉換</a:t>
            </a:r>
          </a:p>
          <a:p>
            <a:r>
              <a:rPr lang="zh-TW" altLang="en-US" dirty="0"/>
              <a:t>第二部分是檢索</a:t>
            </a:r>
          </a:p>
          <a:p>
            <a:r>
              <a:rPr lang="zh-TW" altLang="en-US" dirty="0"/>
              <a:t>第三部分是生成</a:t>
            </a:r>
          </a:p>
          <a:p>
            <a:r>
              <a:rPr lang="zh-TW" altLang="en-US" dirty="0"/>
              <a:t>首先是轉換，也就是文字轉成向量，再來是檢索，比對最相鄰的向量之後到網路上搜尋相關資料，最後是生成，由大型語言模型來產生最後的回答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dirty="0"/>
              <a:t>(</a:t>
            </a:r>
            <a:r>
              <a:rPr lang="zh-TW" altLang="en-US" dirty="0"/>
              <a:t>按下一頁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5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現在就請證斌為我們講解資料蒐集的部分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20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1.Selenim </a:t>
            </a:r>
            <a:r>
              <a:rPr lang="zh-TW" altLang="en-US" dirty="0"/>
              <a:t>來爬蟲</a:t>
            </a:r>
            <a:r>
              <a:rPr lang="en-US" altLang="zh-TW" dirty="0"/>
              <a:t>,</a:t>
            </a:r>
            <a:r>
              <a:rPr lang="zh-TW" altLang="en-US" dirty="0"/>
              <a:t>因為 我們所需要的</a:t>
            </a:r>
            <a:r>
              <a:rPr lang="en-US" altLang="zh-TW" dirty="0"/>
              <a:t>google map </a:t>
            </a:r>
            <a:r>
              <a:rPr lang="zh-TW" altLang="en-US" dirty="0"/>
              <a:t>資訊是動態生成的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我們使用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是因為長時間的網路爬蟲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可能會發生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有了這個套件就可以實現自動畫的爬取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79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並擷取其中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項資訊存入 </a:t>
            </a:r>
            <a:r>
              <a:rPr lang="en-US" altLang="zh-TW" sz="12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我們擷取的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項資訊有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我們以 全台灣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7748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個村跟里 當作錨點定位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去爬取景點名稱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更據景點的名稱再去爬取景點的資訊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右方圖是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1~5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71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左方圖是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6~10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 startAt="2"/>
            </a:pPr>
            <a:r>
              <a:rPr lang="zh-TW" altLang="en-US" sz="1200" dirty="0"/>
              <a:t>清整重複景點</a:t>
            </a:r>
            <a:endParaRPr lang="en-US" altLang="zh-TW" sz="1200" dirty="0"/>
          </a:p>
          <a:p>
            <a:pPr marL="228600" indent="-228600">
              <a:buAutoNum type="arabicPeriod" startAt="2"/>
            </a:pPr>
            <a:r>
              <a:rPr lang="zh-TW" altLang="en-US" sz="1200" dirty="0"/>
              <a:t>清完以後再爬取評論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9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3EB5-0A72-4A37-8E63-4CFD7F99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B0941-0CAB-43DA-B70F-DFE1DDCD6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F4B7D-778E-44D3-8CCB-9B7B25FB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14E7-B0EF-45C0-B8EF-40B180ADEBA4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6981E5-65E9-49B4-9C1F-ACFF5055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735816-877A-4949-A42C-7FCC3D76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72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E46E9-D4A2-4E59-AB7C-B9ABD1B1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5CAC96-158B-47E6-895D-5B9656E6B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8DC495-3637-4FDC-B5A7-B8646BC3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9D55-79F4-4853-99F9-15482930E21C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A715D3-5935-4AA6-8294-ADCD1637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F5500-BFB9-4398-9749-8EFC164A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72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0CBC57-D40E-4674-91BA-A8C2F6596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538B07-28B9-45F8-96C3-6B3B722E2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E81-D93E-4261-AE44-56232D15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0FA77-CEBD-4353-84C5-DA25A64DEC56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932412-5483-4337-9BE9-BEBC1AB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5D1FC3-A2F2-4FFF-9516-E184A976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58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33059-9988-47AA-B0B3-D3B8B84B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09E1BA-BC89-4735-BEFD-7886884D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77CEB6-414B-4EA1-ABA2-1CD51A06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278FC-5D1F-4B10-9320-7B2CA62681EC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BEB98-04A3-4283-BDFC-FF26C3C4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3EDF13-96FE-49D5-B22F-93B030D1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74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51D66-01A6-4A0B-8EC6-35AA9AAE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CF3F57-6ECE-4812-A1C5-0BFAFC690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F0329-1752-43AD-87C1-BF6455C4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B0F-58A3-4109-B069-ECDB1CB92C34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F2E2DF-F5FD-47AD-A872-EE2BB40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44C99B-B660-474C-B594-249C416A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08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C41CD-04AB-4478-8661-CD34B6E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9B8FF-4704-4721-8DB1-F0B148F4F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2C4CA7-CA5E-4635-892E-6EF5228CB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341D74-E4DB-40C1-A5E9-DAEC7895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0AD6-127A-46E7-A889-7AB71B1BC945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34815B-1D29-4137-8C0A-96052831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14D372-BA93-4B0E-A64E-CF9F5778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3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00FDA-E171-49CF-AE2C-A1344DA3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1F8879-969A-486C-B0BE-A31A8426C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87345A-78C1-4F07-A935-E5F97EE7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949857-4407-4C2D-994E-D0D87D33C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ED4CFE-0F5F-46D4-8095-10FB4DF7E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22AAF6-33C8-4F88-83E1-0381719F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4D81-09A4-4311-B8D6-760D8D87FBAD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103AACD-FFD7-4C51-967F-FAECA59A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55BE94-DFC6-4F83-ABDA-F1EFD84F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08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D7B8-7C7C-49A6-A88F-4C9E9F01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86FA0B-BDDF-4F00-92CC-50CC6588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74F6-F30F-415E-8A62-F4C91484CFB4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820244-D7A6-4436-AFF7-5D396CF8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8559DF-2F1F-49EA-B795-6DB628C2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46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D77808E-5410-4633-8326-F0A45FFD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683-7EC4-4C49-ABCF-6824DC1EEF07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CDDE04-3F12-4A1B-86D6-B25E2D45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57DE4-F72A-4223-98C4-302B3D58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32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A6A9C-A709-4494-AD4E-C7BEB60C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1BA45-7B96-432A-B10F-040BAA37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8AB0AF-D48D-443F-A663-BFD2D21F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949EF-8402-40B7-842A-BE160752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6C30-7F52-47B9-B823-DC475666300D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028DD2-552F-4E2F-9D41-EF1C2D12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AD34D-10B9-4DBD-AB55-5E8ED0CE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06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C629C-B5AB-44B2-BB92-8E25D0B7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8B8AD7C-9388-4985-AC20-F789188C4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0B9777-4209-4AAB-8106-50A81FE0C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0DFDF1-3CBC-4E2B-A8E4-31A96F7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5564-9F09-47FB-A309-E064543B74C7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B6ADEF-DFEC-4F83-A96A-9839D5EE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213539-4C33-4AAC-B07A-FA7A53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07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14129-9FA7-4C9D-8C91-9B192BC3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BE6332-04BF-483D-9885-C1A4CAC4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263070-928C-4B99-AC7B-07646942C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94F20-0B61-4F64-AB20-008EFCE4CD66}" type="datetime1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90090-AF4A-4E0F-B180-2618EFD57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C3DF7F-BC74-4753-A0BC-4E3CF050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8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reepngimg.com/png/78187-management-transcription-innovation-creativity-others-technology" TargetMode="Externa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52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74815" y="-166255"/>
            <a:ext cx="12359948" cy="7213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正方形/長方形 7"/>
          <p:cNvSpPr/>
          <p:nvPr/>
        </p:nvSpPr>
        <p:spPr>
          <a:xfrm>
            <a:off x="-74816" y="-166255"/>
            <a:ext cx="12359949" cy="7213599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3" name="直線接點 22"/>
          <p:cNvCxnSpPr>
            <a:cxnSpLocks/>
          </p:cNvCxnSpPr>
          <p:nvPr/>
        </p:nvCxnSpPr>
        <p:spPr>
          <a:xfrm>
            <a:off x="11647613" y="3584065"/>
            <a:ext cx="0" cy="3463279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030916" y="2084968"/>
            <a:ext cx="11254215" cy="2089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109553" y="1881868"/>
            <a:ext cx="11175580" cy="21401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261943" y="2084967"/>
            <a:ext cx="4905510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9600" b="1" spc="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127000" dist="88900" dir="2700000" algn="tl" rotWithShape="0">
                    <a:schemeClr val="accent1">
                      <a:lumMod val="20000"/>
                      <a:lumOff val="80000"/>
                    </a:schemeClr>
                  </a:outerShdw>
                </a:effectLst>
                <a:latin typeface="Imprint MT Shadow" panose="04020605060303030202" pitchFamily="82" charset="0"/>
                <a:ea typeface="微軟正黑體" panose="020B0604030504040204" pitchFamily="34" charset="-120"/>
              </a:rPr>
              <a:t>Hermes</a:t>
            </a:r>
            <a:endParaRPr lang="zh-TW" altLang="en-US" sz="9600" b="1" spc="6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127000" dist="88900" dir="2700000" algn="tl" rotWithShape="0">
                  <a:schemeClr val="accent1">
                    <a:lumMod val="20000"/>
                    <a:lumOff val="80000"/>
                  </a:schemeClr>
                </a:outerShdw>
              </a:effectLst>
              <a:latin typeface="Imprint MT Shadow" panose="04020605060303030202" pitchFamily="82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9072237" y="5933566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BDSE33 </a:t>
            </a:r>
            <a:r>
              <a:rPr lang="zh-TW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第一組</a:t>
            </a:r>
          </a:p>
        </p:txBody>
      </p:sp>
      <p:cxnSp>
        <p:nvCxnSpPr>
          <p:cNvPr id="12" name="直線接點 11"/>
          <p:cNvCxnSpPr>
            <a:cxnSpLocks/>
          </p:cNvCxnSpPr>
          <p:nvPr/>
        </p:nvCxnSpPr>
        <p:spPr>
          <a:xfrm>
            <a:off x="-74816" y="600363"/>
            <a:ext cx="8433725" cy="0"/>
          </a:xfrm>
          <a:prstGeom prst="line">
            <a:avLst/>
          </a:prstGeom>
          <a:ln w="76200" cmpd="thinThick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607" y="-166255"/>
            <a:ext cx="0" cy="1191494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374170" y="-166255"/>
            <a:ext cx="0" cy="1487054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>
            <a:off x="4451927" y="6609778"/>
            <a:ext cx="7833209" cy="0"/>
          </a:xfrm>
          <a:prstGeom prst="line">
            <a:avLst/>
          </a:prstGeom>
          <a:ln w="76200" cmpd="thinThick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cxnSpLocks/>
          </p:cNvCxnSpPr>
          <p:nvPr/>
        </p:nvCxnSpPr>
        <p:spPr>
          <a:xfrm>
            <a:off x="4903412" y="6333676"/>
            <a:ext cx="0" cy="713668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cxnSpLocks/>
          </p:cNvCxnSpPr>
          <p:nvPr/>
        </p:nvCxnSpPr>
        <p:spPr>
          <a:xfrm>
            <a:off x="1268563" y="3918785"/>
            <a:ext cx="11016568" cy="0"/>
          </a:xfrm>
          <a:prstGeom prst="line">
            <a:avLst/>
          </a:prstGeom>
          <a:ln w="38100" cap="rnd">
            <a:solidFill>
              <a:schemeClr val="tx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73" b="98660" l="5863" r="95310">
                        <a14:backgroundMark x1="22446" y1="12060" x2="21943" y2="19598"/>
                        <a14:backgroundMark x1="81072" y1="12563" x2="83250" y2="19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821" y="2359693"/>
            <a:ext cx="4423493" cy="4423493"/>
          </a:xfrm>
          <a:prstGeom prst="rect">
            <a:avLst/>
          </a:prstGeom>
          <a:effectLst>
            <a:outerShdw blurRad="6350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C9F13E-926B-4849-9BE2-0F58DBE8638E}"/>
              </a:ext>
            </a:extLst>
          </p:cNvPr>
          <p:cNvSpPr txBox="1"/>
          <p:nvPr/>
        </p:nvSpPr>
        <p:spPr>
          <a:xfrm>
            <a:off x="7695259" y="3456672"/>
            <a:ext cx="343235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9600">
                <a:ln w="0"/>
                <a:solidFill>
                  <a:schemeClr val="bg1"/>
                </a:solidFill>
                <a:effectLst>
                  <a:outerShdw blurRad="254000" dist="88900" dir="2700000" algn="tl" rotWithShape="0">
                    <a:schemeClr val="dk1">
                      <a:alpha val="6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2000" b="1" spc="300" dirty="0">
                <a:ln w="0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254000" dist="88900" dir="2700000" algn="tl" rotWithShape="0">
                    <a:schemeClr val="bg1">
                      <a:alpha val="90000"/>
                    </a:schemeClr>
                  </a:outerShdw>
                </a:effectLst>
              </a:rPr>
              <a:t>-</a:t>
            </a:r>
            <a:r>
              <a:rPr lang="zh-TW" altLang="en-US" sz="2000" b="1" spc="300" dirty="0">
                <a:ln w="0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254000" dist="88900" dir="2700000" algn="tl" rotWithShape="0">
                    <a:schemeClr val="bg1">
                      <a:alpha val="90000"/>
                    </a:schemeClr>
                  </a:outerShdw>
                </a:effectLst>
              </a:rPr>
              <a:t>台灣旅遊景點推薦系統</a:t>
            </a:r>
            <a:r>
              <a:rPr lang="en-US" altLang="zh-TW" sz="2000" b="1" spc="300" dirty="0">
                <a:ln w="0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254000" dist="88900" dir="2700000" algn="tl" rotWithShape="0">
                    <a:schemeClr val="bg1">
                      <a:alpha val="90000"/>
                    </a:schemeClr>
                  </a:outerShdw>
                </a:effectLst>
              </a:rPr>
              <a:t>-</a:t>
            </a:r>
            <a:endParaRPr lang="zh-TW" altLang="en-US" sz="2000" b="1" spc="300" dirty="0">
              <a:ln w="0">
                <a:noFill/>
              </a:ln>
              <a:solidFill>
                <a:schemeClr val="accent1">
                  <a:lumMod val="50000"/>
                </a:schemeClr>
              </a:solidFill>
              <a:effectLst>
                <a:outerShdw blurRad="254000" dist="88900" dir="2700000" algn="tl" rotWithShape="0">
                  <a:schemeClr val="bg1">
                    <a:alpha val="90000"/>
                  </a:schemeClr>
                </a:outerShdw>
              </a:effectLst>
            </a:endParaRPr>
          </a:p>
        </p:txBody>
      </p:sp>
      <p:cxnSp>
        <p:nvCxnSpPr>
          <p:cNvPr id="45" name="直線接點 44"/>
          <p:cNvCxnSpPr/>
          <p:nvPr/>
        </p:nvCxnSpPr>
        <p:spPr>
          <a:xfrm>
            <a:off x="1268563" y="2084967"/>
            <a:ext cx="0" cy="1672387"/>
          </a:xfrm>
          <a:prstGeom prst="line">
            <a:avLst/>
          </a:prstGeom>
          <a:ln w="38100" cap="rnd">
            <a:solidFill>
              <a:schemeClr val="tx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7996167" y="2642319"/>
            <a:ext cx="270000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8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資料數量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endParaRPr lang="zh-TW" altLang="en-US" dirty="0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52EBE5E-E797-E6A0-A905-DAD0FE7FB5BE}"/>
              </a:ext>
            </a:extLst>
          </p:cNvPr>
          <p:cNvGraphicFramePr>
            <a:graphicFrameLocks noGrp="1"/>
          </p:cNvGraphicFramePr>
          <p:nvPr/>
        </p:nvGraphicFramePr>
        <p:xfrm>
          <a:off x="1552986" y="1769806"/>
          <a:ext cx="8598568" cy="364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894">
                  <a:extLst>
                    <a:ext uri="{9D8B030D-6E8A-4147-A177-3AD203B41FA5}">
                      <a16:colId xmlns:a16="http://schemas.microsoft.com/office/drawing/2014/main" val="2006171589"/>
                    </a:ext>
                  </a:extLst>
                </a:gridCol>
                <a:gridCol w="3015916">
                  <a:extLst>
                    <a:ext uri="{9D8B030D-6E8A-4147-A177-3AD203B41FA5}">
                      <a16:colId xmlns:a16="http://schemas.microsoft.com/office/drawing/2014/main" val="3157896071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3067272737"/>
                    </a:ext>
                  </a:extLst>
                </a:gridCol>
              </a:tblGrid>
              <a:tr h="874324">
                <a:tc>
                  <a:txBody>
                    <a:bodyPr/>
                    <a:lstStyle/>
                    <a:p>
                      <a:pPr algn="r"/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21006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672,304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11,831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57973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景點資訊檔案大小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616.45MB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18.89MB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67865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評論檔案大小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295489.41MB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9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6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157007" y="3467100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資料清整</a:t>
            </a:r>
          </a:p>
        </p:txBody>
      </p:sp>
    </p:spTree>
    <p:extLst>
      <p:ext uri="{BB962C8B-B14F-4D97-AF65-F5344CB8AC3E}">
        <p14:creationId xmlns:p14="http://schemas.microsoft.com/office/powerpoint/2010/main" val="293911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3437B40A-D6F2-406E-98F4-60987F842123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黃冠中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34D1580A-080D-4801-8741-2F080BA2524D}"/>
              </a:ext>
            </a:extLst>
          </p:cNvPr>
          <p:cNvSpPr/>
          <p:nvPr/>
        </p:nvSpPr>
        <p:spPr>
          <a:xfrm>
            <a:off x="2130124" y="1089498"/>
            <a:ext cx="802729" cy="311721"/>
          </a:xfrm>
          <a:prstGeom prst="flowChartTerminator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CEEAB2-848F-4C7D-AAD7-3654223339B3}"/>
              </a:ext>
            </a:extLst>
          </p:cNvPr>
          <p:cNvSpPr txBox="1"/>
          <p:nvPr/>
        </p:nvSpPr>
        <p:spPr>
          <a:xfrm>
            <a:off x="1867909" y="1118127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流程圖: 決策 15">
            <a:extLst>
              <a:ext uri="{FF2B5EF4-FFF2-40B4-BE49-F238E27FC236}">
                <a16:creationId xmlns:a16="http://schemas.microsoft.com/office/drawing/2014/main" id="{67C5B747-291D-4F0F-BA8A-0CACF0B1733C}"/>
              </a:ext>
            </a:extLst>
          </p:cNvPr>
          <p:cNvSpPr/>
          <p:nvPr/>
        </p:nvSpPr>
        <p:spPr>
          <a:xfrm>
            <a:off x="2127423" y="1944172"/>
            <a:ext cx="802729" cy="311721"/>
          </a:xfrm>
          <a:prstGeom prst="flowChartDecision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2CA2FD-6290-4D8F-BE78-5E8995C6D7FF}"/>
              </a:ext>
            </a:extLst>
          </p:cNvPr>
          <p:cNvSpPr txBox="1"/>
          <p:nvPr/>
        </p:nvSpPr>
        <p:spPr>
          <a:xfrm>
            <a:off x="1887451" y="1970164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是否為景點</a:t>
            </a:r>
          </a:p>
        </p:txBody>
      </p: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14FEE19E-5E1C-4425-A4CC-968FC58DF477}"/>
              </a:ext>
            </a:extLst>
          </p:cNvPr>
          <p:cNvSpPr/>
          <p:nvPr/>
        </p:nvSpPr>
        <p:spPr>
          <a:xfrm>
            <a:off x="1055889" y="1957133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13A1D3-8954-4019-A211-CBC728B71BEA}"/>
              </a:ext>
            </a:extLst>
          </p:cNvPr>
          <p:cNvSpPr txBox="1"/>
          <p:nvPr/>
        </p:nvSpPr>
        <p:spPr>
          <a:xfrm>
            <a:off x="793673" y="1993067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</a:p>
        </p:txBody>
      </p:sp>
      <p:sp>
        <p:nvSpPr>
          <p:cNvPr id="21" name="流程圖: 程序 20">
            <a:extLst>
              <a:ext uri="{FF2B5EF4-FFF2-40B4-BE49-F238E27FC236}">
                <a16:creationId xmlns:a16="http://schemas.microsoft.com/office/drawing/2014/main" id="{20FADC7B-9539-4C30-AF69-EF5218F5E0D8}"/>
              </a:ext>
            </a:extLst>
          </p:cNvPr>
          <p:cNvSpPr/>
          <p:nvPr/>
        </p:nvSpPr>
        <p:spPr>
          <a:xfrm>
            <a:off x="3692096" y="4816695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F696B02-CDA1-4451-A087-717873C49018}"/>
              </a:ext>
            </a:extLst>
          </p:cNvPr>
          <p:cNvSpPr txBox="1"/>
          <p:nvPr/>
        </p:nvSpPr>
        <p:spPr>
          <a:xfrm>
            <a:off x="3424536" y="4863001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</a:p>
        </p:txBody>
      </p:sp>
      <p:sp>
        <p:nvSpPr>
          <p:cNvPr id="23" name="流程圖: 決策 22">
            <a:extLst>
              <a:ext uri="{FF2B5EF4-FFF2-40B4-BE49-F238E27FC236}">
                <a16:creationId xmlns:a16="http://schemas.microsoft.com/office/drawing/2014/main" id="{1E2AFD85-744F-416D-BA64-6FA9627DBD4F}"/>
              </a:ext>
            </a:extLst>
          </p:cNvPr>
          <p:cNvSpPr/>
          <p:nvPr/>
        </p:nvSpPr>
        <p:spPr>
          <a:xfrm>
            <a:off x="2125244" y="2417725"/>
            <a:ext cx="802729" cy="311721"/>
          </a:xfrm>
          <a:prstGeom prst="flowChartDecision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BBF18ED-059B-4666-8B4E-7370E18EE3EC}"/>
              </a:ext>
            </a:extLst>
          </p:cNvPr>
          <p:cNvSpPr txBox="1"/>
          <p:nvPr/>
        </p:nvSpPr>
        <p:spPr>
          <a:xfrm>
            <a:off x="1866786" y="2442652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資料是否完整</a:t>
            </a:r>
          </a:p>
        </p:txBody>
      </p:sp>
      <p:sp>
        <p:nvSpPr>
          <p:cNvPr id="25" name="流程圖: 程序 24">
            <a:extLst>
              <a:ext uri="{FF2B5EF4-FFF2-40B4-BE49-F238E27FC236}">
                <a16:creationId xmlns:a16="http://schemas.microsoft.com/office/drawing/2014/main" id="{ABBD0151-466D-4060-97F3-61410ED9BDD6}"/>
              </a:ext>
            </a:extLst>
          </p:cNvPr>
          <p:cNvSpPr/>
          <p:nvPr/>
        </p:nvSpPr>
        <p:spPr>
          <a:xfrm>
            <a:off x="3191674" y="2395993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E2937E9-5860-4864-B85B-BF5DCADFAB82}"/>
              </a:ext>
            </a:extLst>
          </p:cNvPr>
          <p:cNvSpPr txBox="1"/>
          <p:nvPr/>
        </p:nvSpPr>
        <p:spPr>
          <a:xfrm>
            <a:off x="2929457" y="2450131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提取網址</a:t>
            </a:r>
          </a:p>
        </p:txBody>
      </p:sp>
      <p:sp>
        <p:nvSpPr>
          <p:cNvPr id="27" name="流程圖: 文件 26">
            <a:extLst>
              <a:ext uri="{FF2B5EF4-FFF2-40B4-BE49-F238E27FC236}">
                <a16:creationId xmlns:a16="http://schemas.microsoft.com/office/drawing/2014/main" id="{863381FD-A2C1-4EE8-BAD9-5F8A3BFA8018}"/>
              </a:ext>
            </a:extLst>
          </p:cNvPr>
          <p:cNvSpPr/>
          <p:nvPr/>
        </p:nvSpPr>
        <p:spPr>
          <a:xfrm>
            <a:off x="4307563" y="2393294"/>
            <a:ext cx="802729" cy="311721"/>
          </a:xfrm>
          <a:prstGeom prst="flowChart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114BAB4-4DDE-4DFC-845A-7175C3863274}"/>
              </a:ext>
            </a:extLst>
          </p:cNvPr>
          <p:cNvSpPr txBox="1"/>
          <p:nvPr/>
        </p:nvSpPr>
        <p:spPr>
          <a:xfrm>
            <a:off x="4045347" y="2429228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重爬清單</a:t>
            </a:r>
          </a:p>
        </p:txBody>
      </p:sp>
      <p:sp>
        <p:nvSpPr>
          <p:cNvPr id="29" name="流程圖: 程序 28">
            <a:extLst>
              <a:ext uri="{FF2B5EF4-FFF2-40B4-BE49-F238E27FC236}">
                <a16:creationId xmlns:a16="http://schemas.microsoft.com/office/drawing/2014/main" id="{30C55591-6210-45F7-991C-3B2CD1573776}"/>
              </a:ext>
            </a:extLst>
          </p:cNvPr>
          <p:cNvSpPr/>
          <p:nvPr/>
        </p:nvSpPr>
        <p:spPr>
          <a:xfrm>
            <a:off x="4307563" y="2829737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1F196F7-BFE5-4375-9F4A-D55E72F7A827}"/>
              </a:ext>
            </a:extLst>
          </p:cNvPr>
          <p:cNvSpPr txBox="1"/>
          <p:nvPr/>
        </p:nvSpPr>
        <p:spPr>
          <a:xfrm>
            <a:off x="4045347" y="2871912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爬取資料</a:t>
            </a:r>
          </a:p>
        </p:txBody>
      </p:sp>
      <p:sp>
        <p:nvSpPr>
          <p:cNvPr id="31" name="流程圖: 程序 30">
            <a:extLst>
              <a:ext uri="{FF2B5EF4-FFF2-40B4-BE49-F238E27FC236}">
                <a16:creationId xmlns:a16="http://schemas.microsoft.com/office/drawing/2014/main" id="{A77BB5D7-E81A-4C72-A5DC-7B4992AD6229}"/>
              </a:ext>
            </a:extLst>
          </p:cNvPr>
          <p:cNvSpPr/>
          <p:nvPr/>
        </p:nvSpPr>
        <p:spPr>
          <a:xfrm>
            <a:off x="2130633" y="2853949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FA3FCBD-A54B-44A8-93F1-86463E011DFD}"/>
              </a:ext>
            </a:extLst>
          </p:cNvPr>
          <p:cNvSpPr txBox="1"/>
          <p:nvPr/>
        </p:nvSpPr>
        <p:spPr>
          <a:xfrm>
            <a:off x="1848934" y="2896124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彙整</a:t>
            </a:r>
          </a:p>
        </p:txBody>
      </p:sp>
      <p:sp>
        <p:nvSpPr>
          <p:cNvPr id="33" name="流程圖: 程序 32">
            <a:extLst>
              <a:ext uri="{FF2B5EF4-FFF2-40B4-BE49-F238E27FC236}">
                <a16:creationId xmlns:a16="http://schemas.microsoft.com/office/drawing/2014/main" id="{A2463889-E81D-4AE6-8B61-57F88AD8099C}"/>
              </a:ext>
            </a:extLst>
          </p:cNvPr>
          <p:cNvSpPr/>
          <p:nvPr/>
        </p:nvSpPr>
        <p:spPr>
          <a:xfrm>
            <a:off x="2125244" y="3769326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FFBA61D-F815-47ED-9C80-E48442CAEEB4}"/>
              </a:ext>
            </a:extLst>
          </p:cNvPr>
          <p:cNvSpPr txBox="1"/>
          <p:nvPr/>
        </p:nvSpPr>
        <p:spPr>
          <a:xfrm>
            <a:off x="1863028" y="3811501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切分縣市</a:t>
            </a:r>
          </a:p>
        </p:txBody>
      </p:sp>
      <p:sp>
        <p:nvSpPr>
          <p:cNvPr id="36" name="流程圖: 程序 35">
            <a:extLst>
              <a:ext uri="{FF2B5EF4-FFF2-40B4-BE49-F238E27FC236}">
                <a16:creationId xmlns:a16="http://schemas.microsoft.com/office/drawing/2014/main" id="{D74B1331-EAA8-48AD-A204-490B16099820}"/>
              </a:ext>
            </a:extLst>
          </p:cNvPr>
          <p:cNvSpPr/>
          <p:nvPr/>
        </p:nvSpPr>
        <p:spPr>
          <a:xfrm>
            <a:off x="1011314" y="5080930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C10C1C7-8A44-4EB5-B56E-9E7D1C685DC9}"/>
              </a:ext>
            </a:extLst>
          </p:cNvPr>
          <p:cNvSpPr txBox="1"/>
          <p:nvPr/>
        </p:nvSpPr>
        <p:spPr>
          <a:xfrm>
            <a:off x="749098" y="5123105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切分營業時間</a:t>
            </a:r>
          </a:p>
        </p:txBody>
      </p:sp>
      <p:sp>
        <p:nvSpPr>
          <p:cNvPr id="47" name="流程圖: 文件 46">
            <a:extLst>
              <a:ext uri="{FF2B5EF4-FFF2-40B4-BE49-F238E27FC236}">
                <a16:creationId xmlns:a16="http://schemas.microsoft.com/office/drawing/2014/main" id="{BD518FC4-5F4E-4D4A-9286-1ED9C529A242}"/>
              </a:ext>
            </a:extLst>
          </p:cNvPr>
          <p:cNvSpPr/>
          <p:nvPr/>
        </p:nvSpPr>
        <p:spPr>
          <a:xfrm>
            <a:off x="2129002" y="3319097"/>
            <a:ext cx="802729" cy="311721"/>
          </a:xfrm>
          <a:prstGeom prst="flowChart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F773D72-A3B9-4F85-9A00-04920F24F999}"/>
              </a:ext>
            </a:extLst>
          </p:cNvPr>
          <p:cNvSpPr txBox="1"/>
          <p:nvPr/>
        </p:nvSpPr>
        <p:spPr>
          <a:xfrm>
            <a:off x="1866786" y="3355031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完整資料</a:t>
            </a:r>
          </a:p>
        </p:txBody>
      </p:sp>
      <p:sp>
        <p:nvSpPr>
          <p:cNvPr id="49" name="流程圖: 決策 48">
            <a:extLst>
              <a:ext uri="{FF2B5EF4-FFF2-40B4-BE49-F238E27FC236}">
                <a16:creationId xmlns:a16="http://schemas.microsoft.com/office/drawing/2014/main" id="{EA73C8EB-FEB1-414B-B74F-E8AFA9365507}"/>
              </a:ext>
            </a:extLst>
          </p:cNvPr>
          <p:cNvSpPr/>
          <p:nvPr/>
        </p:nvSpPr>
        <p:spPr>
          <a:xfrm>
            <a:off x="2144726" y="4223787"/>
            <a:ext cx="802729" cy="311721"/>
          </a:xfrm>
          <a:prstGeom prst="flowChartDecision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01BD88A-EABC-4050-B0BD-0233BAE6DBFC}"/>
              </a:ext>
            </a:extLst>
          </p:cNvPr>
          <p:cNvSpPr txBox="1"/>
          <p:nvPr/>
        </p:nvSpPr>
        <p:spPr>
          <a:xfrm>
            <a:off x="1886268" y="4248714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名稱是否有重複</a:t>
            </a:r>
          </a:p>
        </p:txBody>
      </p:sp>
      <p:sp>
        <p:nvSpPr>
          <p:cNvPr id="51" name="流程圖: 決策 50">
            <a:extLst>
              <a:ext uri="{FF2B5EF4-FFF2-40B4-BE49-F238E27FC236}">
                <a16:creationId xmlns:a16="http://schemas.microsoft.com/office/drawing/2014/main" id="{9CBD3DF4-AEC1-4BCF-B209-49BF4559FEAB}"/>
              </a:ext>
            </a:extLst>
          </p:cNvPr>
          <p:cNvSpPr/>
          <p:nvPr/>
        </p:nvSpPr>
        <p:spPr>
          <a:xfrm>
            <a:off x="2121485" y="4671229"/>
            <a:ext cx="802729" cy="311721"/>
          </a:xfrm>
          <a:prstGeom prst="flowChartDecision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A7D9E9C-A414-49A5-B192-9A6305B4F21F}"/>
              </a:ext>
            </a:extLst>
          </p:cNvPr>
          <p:cNvSpPr txBox="1"/>
          <p:nvPr/>
        </p:nvSpPr>
        <p:spPr>
          <a:xfrm>
            <a:off x="1863028" y="4696155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是否同縣市</a:t>
            </a:r>
          </a:p>
        </p:txBody>
      </p:sp>
      <p:sp>
        <p:nvSpPr>
          <p:cNvPr id="53" name="流程圖: 程序 52">
            <a:extLst>
              <a:ext uri="{FF2B5EF4-FFF2-40B4-BE49-F238E27FC236}">
                <a16:creationId xmlns:a16="http://schemas.microsoft.com/office/drawing/2014/main" id="{0CA94376-77FF-474B-8AD1-E3CAE518353E}"/>
              </a:ext>
            </a:extLst>
          </p:cNvPr>
          <p:cNvSpPr/>
          <p:nvPr/>
        </p:nvSpPr>
        <p:spPr>
          <a:xfrm>
            <a:off x="2110279" y="5087062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4F885C0-B809-47A4-8A15-0D813645E0EF}"/>
              </a:ext>
            </a:extLst>
          </p:cNvPr>
          <p:cNvSpPr txBox="1"/>
          <p:nvPr/>
        </p:nvSpPr>
        <p:spPr>
          <a:xfrm>
            <a:off x="1848063" y="5129237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</a:p>
        </p:txBody>
      </p:sp>
      <p:sp>
        <p:nvSpPr>
          <p:cNvPr id="55" name="流程圖: 程序 54">
            <a:extLst>
              <a:ext uri="{FF2B5EF4-FFF2-40B4-BE49-F238E27FC236}">
                <a16:creationId xmlns:a16="http://schemas.microsoft.com/office/drawing/2014/main" id="{BD7609B4-FB71-4B9E-A3A2-427AC7ECA62B}"/>
              </a:ext>
            </a:extLst>
          </p:cNvPr>
          <p:cNvSpPr/>
          <p:nvPr/>
        </p:nvSpPr>
        <p:spPr>
          <a:xfrm>
            <a:off x="1016657" y="4622209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C010B3B-298E-4A72-9326-DCB3E675AEBF}"/>
              </a:ext>
            </a:extLst>
          </p:cNvPr>
          <p:cNvSpPr txBox="1"/>
          <p:nvPr/>
        </p:nvSpPr>
        <p:spPr>
          <a:xfrm>
            <a:off x="749098" y="4668514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  <p:sp>
        <p:nvSpPr>
          <p:cNvPr id="57" name="流程圖: 文件 56">
            <a:extLst>
              <a:ext uri="{FF2B5EF4-FFF2-40B4-BE49-F238E27FC236}">
                <a16:creationId xmlns:a16="http://schemas.microsoft.com/office/drawing/2014/main" id="{6E70B1A9-14B2-4E95-936D-B0103DF43A7D}"/>
              </a:ext>
            </a:extLst>
          </p:cNvPr>
          <p:cNvSpPr/>
          <p:nvPr/>
        </p:nvSpPr>
        <p:spPr>
          <a:xfrm>
            <a:off x="1008003" y="5566028"/>
            <a:ext cx="802729" cy="311721"/>
          </a:xfrm>
          <a:prstGeom prst="flowChart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F91B435-9CF5-4106-9AF4-5A1358CD7AD9}"/>
              </a:ext>
            </a:extLst>
          </p:cNvPr>
          <p:cNvSpPr txBox="1"/>
          <p:nvPr/>
        </p:nvSpPr>
        <p:spPr>
          <a:xfrm>
            <a:off x="745787" y="5601962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完整資料</a:t>
            </a:r>
          </a:p>
        </p:txBody>
      </p:sp>
      <p:sp>
        <p:nvSpPr>
          <p:cNvPr id="59" name="流程圖: 結束點 58">
            <a:extLst>
              <a:ext uri="{FF2B5EF4-FFF2-40B4-BE49-F238E27FC236}">
                <a16:creationId xmlns:a16="http://schemas.microsoft.com/office/drawing/2014/main" id="{36D815FA-AC4D-49AE-961B-898D0A6C08F9}"/>
              </a:ext>
            </a:extLst>
          </p:cNvPr>
          <p:cNvSpPr/>
          <p:nvPr/>
        </p:nvSpPr>
        <p:spPr>
          <a:xfrm>
            <a:off x="3668267" y="5683944"/>
            <a:ext cx="802729" cy="311721"/>
          </a:xfrm>
          <a:prstGeom prst="flowChartTerminator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4059E43-E0C4-4D1F-B871-1B7B3835C471}"/>
              </a:ext>
            </a:extLst>
          </p:cNvPr>
          <p:cNvSpPr txBox="1"/>
          <p:nvPr/>
        </p:nvSpPr>
        <p:spPr>
          <a:xfrm>
            <a:off x="3424536" y="5712573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流程圖: 多重文件 60">
            <a:extLst>
              <a:ext uri="{FF2B5EF4-FFF2-40B4-BE49-F238E27FC236}">
                <a16:creationId xmlns:a16="http://schemas.microsoft.com/office/drawing/2014/main" id="{E2379C6C-B8CA-413A-98C7-8D3CC4BCA43F}"/>
              </a:ext>
            </a:extLst>
          </p:cNvPr>
          <p:cNvSpPr/>
          <p:nvPr/>
        </p:nvSpPr>
        <p:spPr>
          <a:xfrm>
            <a:off x="2152094" y="1507388"/>
            <a:ext cx="802729" cy="311721"/>
          </a:xfrm>
          <a:prstGeom prst="flowChartMulti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1E28746-C841-46CE-A7EC-FC69F8195C4B}"/>
              </a:ext>
            </a:extLst>
          </p:cNvPr>
          <p:cNvSpPr txBox="1"/>
          <p:nvPr/>
        </p:nvSpPr>
        <p:spPr>
          <a:xfrm>
            <a:off x="1819387" y="1542190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Raw Data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流程圖: 多重文件 62">
            <a:extLst>
              <a:ext uri="{FF2B5EF4-FFF2-40B4-BE49-F238E27FC236}">
                <a16:creationId xmlns:a16="http://schemas.microsoft.com/office/drawing/2014/main" id="{B31B7AB9-E02E-430F-897C-2DBD793F0233}"/>
              </a:ext>
            </a:extLst>
          </p:cNvPr>
          <p:cNvSpPr/>
          <p:nvPr/>
        </p:nvSpPr>
        <p:spPr>
          <a:xfrm>
            <a:off x="3745669" y="3445904"/>
            <a:ext cx="802729" cy="311721"/>
          </a:xfrm>
          <a:prstGeom prst="flowChartMulti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59EE215-FF41-4666-A175-F57B8E668BEE}"/>
              </a:ext>
            </a:extLst>
          </p:cNvPr>
          <p:cNvSpPr txBox="1"/>
          <p:nvPr/>
        </p:nvSpPr>
        <p:spPr>
          <a:xfrm>
            <a:off x="3483453" y="3481838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comment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流程圖: 決策 64">
            <a:extLst>
              <a:ext uri="{FF2B5EF4-FFF2-40B4-BE49-F238E27FC236}">
                <a16:creationId xmlns:a16="http://schemas.microsoft.com/office/drawing/2014/main" id="{5D37FB46-DD08-41C6-94F2-A11E4A20CC8B}"/>
              </a:ext>
            </a:extLst>
          </p:cNvPr>
          <p:cNvSpPr/>
          <p:nvPr/>
        </p:nvSpPr>
        <p:spPr>
          <a:xfrm>
            <a:off x="3731117" y="4340238"/>
            <a:ext cx="802729" cy="311721"/>
          </a:xfrm>
          <a:prstGeom prst="flowChartDecision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02C594E-1C0D-44BB-8AAF-7E7850747665}"/>
              </a:ext>
            </a:extLst>
          </p:cNvPr>
          <p:cNvSpPr txBox="1"/>
          <p:nvPr/>
        </p:nvSpPr>
        <p:spPr>
          <a:xfrm>
            <a:off x="3472661" y="4365165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評論是否完整</a:t>
            </a:r>
          </a:p>
        </p:txBody>
      </p:sp>
      <p:sp>
        <p:nvSpPr>
          <p:cNvPr id="67" name="流程圖: 程序 66">
            <a:extLst>
              <a:ext uri="{FF2B5EF4-FFF2-40B4-BE49-F238E27FC236}">
                <a16:creationId xmlns:a16="http://schemas.microsoft.com/office/drawing/2014/main" id="{3AB06DA7-F435-4515-B311-BBA68F6A71E1}"/>
              </a:ext>
            </a:extLst>
          </p:cNvPr>
          <p:cNvSpPr/>
          <p:nvPr/>
        </p:nvSpPr>
        <p:spPr>
          <a:xfrm>
            <a:off x="4810614" y="4328121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D7EC054-504B-4218-82AA-48032496ED8F}"/>
              </a:ext>
            </a:extLst>
          </p:cNvPr>
          <p:cNvSpPr txBox="1"/>
          <p:nvPr/>
        </p:nvSpPr>
        <p:spPr>
          <a:xfrm>
            <a:off x="4548398" y="4382260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提取網址</a:t>
            </a:r>
          </a:p>
        </p:txBody>
      </p:sp>
      <p:sp>
        <p:nvSpPr>
          <p:cNvPr id="69" name="流程圖: 文件 68">
            <a:extLst>
              <a:ext uri="{FF2B5EF4-FFF2-40B4-BE49-F238E27FC236}">
                <a16:creationId xmlns:a16="http://schemas.microsoft.com/office/drawing/2014/main" id="{39A7692A-40AE-4CDD-B23A-5CDF468FE9BC}"/>
              </a:ext>
            </a:extLst>
          </p:cNvPr>
          <p:cNvSpPr/>
          <p:nvPr/>
        </p:nvSpPr>
        <p:spPr>
          <a:xfrm>
            <a:off x="4809043" y="4771520"/>
            <a:ext cx="802729" cy="311721"/>
          </a:xfrm>
          <a:prstGeom prst="flowChart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110F5CC-429F-4DE1-B5AC-52DA6BF27B92}"/>
              </a:ext>
            </a:extLst>
          </p:cNvPr>
          <p:cNvSpPr txBox="1"/>
          <p:nvPr/>
        </p:nvSpPr>
        <p:spPr>
          <a:xfrm>
            <a:off x="4546827" y="4807455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重爬清單</a:t>
            </a:r>
          </a:p>
        </p:txBody>
      </p:sp>
      <p:sp>
        <p:nvSpPr>
          <p:cNvPr id="71" name="流程圖: 程序 70">
            <a:extLst>
              <a:ext uri="{FF2B5EF4-FFF2-40B4-BE49-F238E27FC236}">
                <a16:creationId xmlns:a16="http://schemas.microsoft.com/office/drawing/2014/main" id="{C38E7396-2180-4057-8275-B011111AEFE3}"/>
              </a:ext>
            </a:extLst>
          </p:cNvPr>
          <p:cNvSpPr/>
          <p:nvPr/>
        </p:nvSpPr>
        <p:spPr>
          <a:xfrm>
            <a:off x="4809042" y="5158477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0DF0778-F997-45BF-91B0-956D934BC5B9}"/>
              </a:ext>
            </a:extLst>
          </p:cNvPr>
          <p:cNvSpPr txBox="1"/>
          <p:nvPr/>
        </p:nvSpPr>
        <p:spPr>
          <a:xfrm>
            <a:off x="4546826" y="5200652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爬取資料</a:t>
            </a:r>
          </a:p>
        </p:txBody>
      </p:sp>
      <p:sp>
        <p:nvSpPr>
          <p:cNvPr id="73" name="流程圖: 文件 72">
            <a:extLst>
              <a:ext uri="{FF2B5EF4-FFF2-40B4-BE49-F238E27FC236}">
                <a16:creationId xmlns:a16="http://schemas.microsoft.com/office/drawing/2014/main" id="{545CF885-58EA-4C8E-9069-D781A99A301D}"/>
              </a:ext>
            </a:extLst>
          </p:cNvPr>
          <p:cNvSpPr/>
          <p:nvPr/>
        </p:nvSpPr>
        <p:spPr>
          <a:xfrm>
            <a:off x="3686752" y="5238474"/>
            <a:ext cx="802729" cy="311721"/>
          </a:xfrm>
          <a:prstGeom prst="flowChartDocumen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4A2E1FE-4B07-48DA-88DD-095A32E19FB0}"/>
              </a:ext>
            </a:extLst>
          </p:cNvPr>
          <p:cNvSpPr txBox="1"/>
          <p:nvPr/>
        </p:nvSpPr>
        <p:spPr>
          <a:xfrm>
            <a:off x="3424536" y="5274408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流程圖: 程序 74">
            <a:extLst>
              <a:ext uri="{FF2B5EF4-FFF2-40B4-BE49-F238E27FC236}">
                <a16:creationId xmlns:a16="http://schemas.microsoft.com/office/drawing/2014/main" id="{AFF02C75-16B2-4830-B300-4D7618C75B30}"/>
              </a:ext>
            </a:extLst>
          </p:cNvPr>
          <p:cNvSpPr/>
          <p:nvPr/>
        </p:nvSpPr>
        <p:spPr>
          <a:xfrm>
            <a:off x="3728791" y="3871395"/>
            <a:ext cx="802729" cy="311721"/>
          </a:xfrm>
          <a:prstGeom prst="flowChartProcess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AAA72C77-0F7E-4AE5-B6F3-32DF5B4B9405}"/>
              </a:ext>
            </a:extLst>
          </p:cNvPr>
          <p:cNvSpPr txBox="1"/>
          <p:nvPr/>
        </p:nvSpPr>
        <p:spPr>
          <a:xfrm>
            <a:off x="3466574" y="3925533"/>
            <a:ext cx="132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比對評論數</a:t>
            </a: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6DCB464E-51EE-459F-90A3-8C2C0054DD22}"/>
              </a:ext>
            </a:extLst>
          </p:cNvPr>
          <p:cNvCxnSpPr/>
          <p:nvPr/>
        </p:nvCxnSpPr>
        <p:spPr>
          <a:xfrm>
            <a:off x="2518808" y="1357978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19968B1F-CFCE-4E8A-A9DD-EF99A9133618}"/>
              </a:ext>
            </a:extLst>
          </p:cNvPr>
          <p:cNvCxnSpPr/>
          <p:nvPr/>
        </p:nvCxnSpPr>
        <p:spPr>
          <a:xfrm>
            <a:off x="2518808" y="1782041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1418C0E-402A-4F58-B6F2-7BF0746BB5AD}"/>
              </a:ext>
            </a:extLst>
          </p:cNvPr>
          <p:cNvCxnSpPr/>
          <p:nvPr/>
        </p:nvCxnSpPr>
        <p:spPr>
          <a:xfrm>
            <a:off x="2518808" y="2245386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65C385C-2661-4CF4-B9A0-15C6AF4E456B}"/>
              </a:ext>
            </a:extLst>
          </p:cNvPr>
          <p:cNvCxnSpPr/>
          <p:nvPr/>
        </p:nvCxnSpPr>
        <p:spPr>
          <a:xfrm>
            <a:off x="2518808" y="2705015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E46F466E-5D9D-4738-A996-58F3713AC66F}"/>
              </a:ext>
            </a:extLst>
          </p:cNvPr>
          <p:cNvCxnSpPr/>
          <p:nvPr/>
        </p:nvCxnSpPr>
        <p:spPr>
          <a:xfrm>
            <a:off x="2518808" y="3135975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B757B0CE-336D-42C2-AB34-148AFB2ACB3F}"/>
              </a:ext>
            </a:extLst>
          </p:cNvPr>
          <p:cNvCxnSpPr/>
          <p:nvPr/>
        </p:nvCxnSpPr>
        <p:spPr>
          <a:xfrm>
            <a:off x="2518808" y="3585484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85ACDAD-BB8A-46B2-9B54-5AA3161B6D29}"/>
              </a:ext>
            </a:extLst>
          </p:cNvPr>
          <p:cNvCxnSpPr/>
          <p:nvPr/>
        </p:nvCxnSpPr>
        <p:spPr>
          <a:xfrm>
            <a:off x="2518808" y="4064871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0B17404-2713-4473-A7D8-542B9EEAAD89}"/>
              </a:ext>
            </a:extLst>
          </p:cNvPr>
          <p:cNvCxnSpPr/>
          <p:nvPr/>
        </p:nvCxnSpPr>
        <p:spPr>
          <a:xfrm>
            <a:off x="2518808" y="4512314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466C2AFB-53E8-4EE6-A607-0EFA12032AC1}"/>
              </a:ext>
            </a:extLst>
          </p:cNvPr>
          <p:cNvCxnSpPr/>
          <p:nvPr/>
        </p:nvCxnSpPr>
        <p:spPr>
          <a:xfrm>
            <a:off x="2518808" y="4933930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1563F5F2-2D64-4F07-BB4C-DAB3B2CE71AA}"/>
              </a:ext>
            </a:extLst>
          </p:cNvPr>
          <p:cNvCxnSpPr/>
          <p:nvPr/>
        </p:nvCxnSpPr>
        <p:spPr>
          <a:xfrm flipH="1">
            <a:off x="1866786" y="2096193"/>
            <a:ext cx="285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531ECEA1-E2AB-4CAC-9D9A-C59FD214CBF8}"/>
              </a:ext>
            </a:extLst>
          </p:cNvPr>
          <p:cNvCxnSpPr/>
          <p:nvPr/>
        </p:nvCxnSpPr>
        <p:spPr>
          <a:xfrm flipH="1">
            <a:off x="1810732" y="4822709"/>
            <a:ext cx="3185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43EFC5-9AAF-4319-889C-84C8376E7BDC}"/>
              </a:ext>
            </a:extLst>
          </p:cNvPr>
          <p:cNvCxnSpPr/>
          <p:nvPr/>
        </p:nvCxnSpPr>
        <p:spPr>
          <a:xfrm>
            <a:off x="1412678" y="4933930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A8EE4B86-4894-48BB-9078-D11E12262F97}"/>
              </a:ext>
            </a:extLst>
          </p:cNvPr>
          <p:cNvCxnSpPr/>
          <p:nvPr/>
        </p:nvCxnSpPr>
        <p:spPr>
          <a:xfrm>
            <a:off x="1412678" y="5398100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0616A325-090E-4EB3-A849-9ADDD6EBB5C6}"/>
              </a:ext>
            </a:extLst>
          </p:cNvPr>
          <p:cNvCxnSpPr/>
          <p:nvPr/>
        </p:nvCxnSpPr>
        <p:spPr>
          <a:xfrm>
            <a:off x="2890487" y="2576767"/>
            <a:ext cx="316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45A325D6-44FC-42EF-A9AA-84590264C24E}"/>
              </a:ext>
            </a:extLst>
          </p:cNvPr>
          <p:cNvCxnSpPr/>
          <p:nvPr/>
        </p:nvCxnSpPr>
        <p:spPr>
          <a:xfrm>
            <a:off x="3994777" y="2532271"/>
            <a:ext cx="316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58CF25F-6B62-4A3E-9D80-73C908E95C0F}"/>
              </a:ext>
            </a:extLst>
          </p:cNvPr>
          <p:cNvCxnSpPr/>
          <p:nvPr/>
        </p:nvCxnSpPr>
        <p:spPr>
          <a:xfrm>
            <a:off x="4666319" y="2669079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F32D8693-E806-4D49-96D1-B0C313C25D2C}"/>
              </a:ext>
            </a:extLst>
          </p:cNvPr>
          <p:cNvCxnSpPr/>
          <p:nvPr/>
        </p:nvCxnSpPr>
        <p:spPr>
          <a:xfrm flipH="1">
            <a:off x="2928119" y="3016049"/>
            <a:ext cx="1379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A0D4C522-0EE7-4314-A23E-E3CA089E1D42}"/>
              </a:ext>
            </a:extLst>
          </p:cNvPr>
          <p:cNvCxnSpPr/>
          <p:nvPr/>
        </p:nvCxnSpPr>
        <p:spPr>
          <a:xfrm>
            <a:off x="4123525" y="3721689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4885D0D0-3F5A-493A-A984-C4A874F9E27E}"/>
              </a:ext>
            </a:extLst>
          </p:cNvPr>
          <p:cNvCxnSpPr/>
          <p:nvPr/>
        </p:nvCxnSpPr>
        <p:spPr>
          <a:xfrm>
            <a:off x="4147523" y="4167650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4FF87990-DE77-44F1-A1A3-CEB4829D03D2}"/>
              </a:ext>
            </a:extLst>
          </p:cNvPr>
          <p:cNvCxnSpPr/>
          <p:nvPr/>
        </p:nvCxnSpPr>
        <p:spPr>
          <a:xfrm>
            <a:off x="4139028" y="4651959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E2A9F626-991A-4843-A647-568499ECC712}"/>
              </a:ext>
            </a:extLst>
          </p:cNvPr>
          <p:cNvCxnSpPr/>
          <p:nvPr/>
        </p:nvCxnSpPr>
        <p:spPr>
          <a:xfrm>
            <a:off x="4116391" y="5090566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05FCA287-F593-4C8F-AED7-DB5CE8EC006B}"/>
              </a:ext>
            </a:extLst>
          </p:cNvPr>
          <p:cNvCxnSpPr/>
          <p:nvPr/>
        </p:nvCxnSpPr>
        <p:spPr>
          <a:xfrm>
            <a:off x="5210406" y="4598557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F94D0865-6586-4D04-AF8E-5466FF6D58E0}"/>
              </a:ext>
            </a:extLst>
          </p:cNvPr>
          <p:cNvCxnSpPr/>
          <p:nvPr/>
        </p:nvCxnSpPr>
        <p:spPr>
          <a:xfrm>
            <a:off x="5203868" y="5008853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4A6F2D2A-7014-4A1A-BE4C-FB0FF31ABE99}"/>
              </a:ext>
            </a:extLst>
          </p:cNvPr>
          <p:cNvCxnSpPr/>
          <p:nvPr/>
        </p:nvCxnSpPr>
        <p:spPr>
          <a:xfrm>
            <a:off x="4613666" y="4492681"/>
            <a:ext cx="1953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1A40666-630E-4F8C-B6D3-4CB03E199616}"/>
              </a:ext>
            </a:extLst>
          </p:cNvPr>
          <p:cNvCxnSpPr/>
          <p:nvPr/>
        </p:nvCxnSpPr>
        <p:spPr>
          <a:xfrm>
            <a:off x="4116391" y="5506450"/>
            <a:ext cx="0" cy="18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7CE325E9-F057-4E5E-8F5C-42594CB4CE15}"/>
              </a:ext>
            </a:extLst>
          </p:cNvPr>
          <p:cNvGrpSpPr/>
          <p:nvPr/>
        </p:nvGrpSpPr>
        <p:grpSpPr>
          <a:xfrm>
            <a:off x="1810732" y="4010695"/>
            <a:ext cx="1918059" cy="1695786"/>
            <a:chOff x="1524881" y="3912991"/>
            <a:chExt cx="2150479" cy="2475432"/>
          </a:xfrm>
        </p:grpSpPr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AE738109-DF36-4B05-8F35-6B0733602008}"/>
                </a:ext>
              </a:extLst>
            </p:cNvPr>
            <p:cNvCxnSpPr/>
            <p:nvPr/>
          </p:nvCxnSpPr>
          <p:spPr>
            <a:xfrm>
              <a:off x="1524881" y="6388422"/>
              <a:ext cx="16564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967295A9-23BF-4D20-ABE2-8529DCC53323}"/>
                </a:ext>
              </a:extLst>
            </p:cNvPr>
            <p:cNvCxnSpPr/>
            <p:nvPr/>
          </p:nvCxnSpPr>
          <p:spPr>
            <a:xfrm flipV="1">
              <a:off x="3181350" y="3912991"/>
              <a:ext cx="0" cy="24754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CF709D5E-CF42-4584-B6E5-8AD37788DF5E}"/>
                </a:ext>
              </a:extLst>
            </p:cNvPr>
            <p:cNvCxnSpPr/>
            <p:nvPr/>
          </p:nvCxnSpPr>
          <p:spPr>
            <a:xfrm>
              <a:off x="3181350" y="3912991"/>
              <a:ext cx="4940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46DEF1F5-915E-41D5-A4AB-2C77C3590722}"/>
              </a:ext>
            </a:extLst>
          </p:cNvPr>
          <p:cNvCxnSpPr/>
          <p:nvPr/>
        </p:nvCxnSpPr>
        <p:spPr>
          <a:xfrm>
            <a:off x="3288173" y="4990813"/>
            <a:ext cx="4406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C97F71-7F5A-4A02-B10F-89D99D75ED85}"/>
              </a:ext>
            </a:extLst>
          </p:cNvPr>
          <p:cNvSpPr txBox="1"/>
          <p:nvPr/>
        </p:nvSpPr>
        <p:spPr>
          <a:xfrm>
            <a:off x="1865208" y="1834506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4F4CC85-D174-4EF1-9A8F-A3270272693E}"/>
              </a:ext>
            </a:extLst>
          </p:cNvPr>
          <p:cNvSpPr txBox="1"/>
          <p:nvPr/>
        </p:nvSpPr>
        <p:spPr>
          <a:xfrm>
            <a:off x="2468067" y="4887796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zh-TW" altLang="en-US" sz="1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8A8F0460-A2C2-4E53-A71E-E52003A5E1C8}"/>
              </a:ext>
            </a:extLst>
          </p:cNvPr>
          <p:cNvSpPr txBox="1"/>
          <p:nvPr/>
        </p:nvSpPr>
        <p:spPr>
          <a:xfrm>
            <a:off x="1803708" y="4569803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77B0AD9B-9EAA-4CAD-A6C5-E185EC78C931}"/>
              </a:ext>
            </a:extLst>
          </p:cNvPr>
          <p:cNvSpPr txBox="1"/>
          <p:nvPr/>
        </p:nvSpPr>
        <p:spPr>
          <a:xfrm>
            <a:off x="4099162" y="4577628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C53AC87-A433-445F-8B45-2637A684EF55}"/>
              </a:ext>
            </a:extLst>
          </p:cNvPr>
          <p:cNvSpPr txBox="1"/>
          <p:nvPr/>
        </p:nvSpPr>
        <p:spPr>
          <a:xfrm>
            <a:off x="4508565" y="4265844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BC58E17A-F3AB-404E-A2F2-419D47922A8F}"/>
              </a:ext>
            </a:extLst>
          </p:cNvPr>
          <p:cNvGraphicFramePr>
            <a:graphicFrameLocks noGrp="1"/>
          </p:cNvGraphicFramePr>
          <p:nvPr/>
        </p:nvGraphicFramePr>
        <p:xfrm>
          <a:off x="6054052" y="1178613"/>
          <a:ext cx="5524952" cy="167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238">
                  <a:extLst>
                    <a:ext uri="{9D8B030D-6E8A-4147-A177-3AD203B41FA5}">
                      <a16:colId xmlns:a16="http://schemas.microsoft.com/office/drawing/2014/main" val="2936642169"/>
                    </a:ext>
                  </a:extLst>
                </a:gridCol>
                <a:gridCol w="1381238">
                  <a:extLst>
                    <a:ext uri="{9D8B030D-6E8A-4147-A177-3AD203B41FA5}">
                      <a16:colId xmlns:a16="http://schemas.microsoft.com/office/drawing/2014/main" val="2225622493"/>
                    </a:ext>
                  </a:extLst>
                </a:gridCol>
                <a:gridCol w="1381238">
                  <a:extLst>
                    <a:ext uri="{9D8B030D-6E8A-4147-A177-3AD203B41FA5}">
                      <a16:colId xmlns:a16="http://schemas.microsoft.com/office/drawing/2014/main" val="3103362867"/>
                    </a:ext>
                  </a:extLst>
                </a:gridCol>
                <a:gridCol w="1381238">
                  <a:extLst>
                    <a:ext uri="{9D8B030D-6E8A-4147-A177-3AD203B41FA5}">
                      <a16:colId xmlns:a16="http://schemas.microsoft.com/office/drawing/2014/main" val="2119050272"/>
                    </a:ext>
                  </a:extLst>
                </a:gridCol>
              </a:tblGrid>
              <a:tr h="559527">
                <a:tc>
                  <a:txBody>
                    <a:bodyPr/>
                    <a:lstStyle/>
                    <a:p>
                      <a:pPr algn="l"/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清整前</a:t>
                      </a:r>
                    </a:p>
                  </a:txBody>
                  <a:tcPr anchor="b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清整後</a:t>
                      </a:r>
                    </a:p>
                  </a:txBody>
                  <a:tcPr anchor="b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合併評論後</a:t>
                      </a:r>
                    </a:p>
                  </a:txBody>
                  <a:tcPr anchor="b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094732"/>
                  </a:ext>
                </a:extLst>
              </a:tr>
              <a:tr h="55952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資料筆數</a:t>
                      </a: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672,304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11,831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1,751,926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2277"/>
                  </a:ext>
                </a:extLst>
              </a:tr>
              <a:tr h="5595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資料大小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(MB)</a:t>
                      </a:r>
                      <a:endParaRPr lang="zh-TW" altLang="en-US" sz="14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616.45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18.89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295489.41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83141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FC4138D3-99F4-4E5D-BCA4-0015FCC1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83" y="3111979"/>
            <a:ext cx="4367765" cy="3156998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9862BF71-9F67-4E54-B786-04CEA0E1E82C}"/>
              </a:ext>
            </a:extLst>
          </p:cNvPr>
          <p:cNvSpPr txBox="1"/>
          <p:nvPr/>
        </p:nvSpPr>
        <p:spPr>
          <a:xfrm>
            <a:off x="2464963" y="2197185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zh-TW" altLang="en-US" sz="1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0721A953-3DC5-4D67-BF5F-27090C2075B2}"/>
              </a:ext>
            </a:extLst>
          </p:cNvPr>
          <p:cNvSpPr txBox="1"/>
          <p:nvPr/>
        </p:nvSpPr>
        <p:spPr>
          <a:xfrm>
            <a:off x="2877497" y="2346019"/>
            <a:ext cx="348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14556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759AAEE-4C14-4DE3-9C25-D7ABBD78DAA7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黃冠中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aphicFrame>
        <p:nvGraphicFramePr>
          <p:cNvPr id="113" name="表格 27">
            <a:extLst>
              <a:ext uri="{FF2B5EF4-FFF2-40B4-BE49-F238E27FC236}">
                <a16:creationId xmlns:a16="http://schemas.microsoft.com/office/drawing/2014/main" id="{B10330BB-0865-42B7-877E-E79AB8BD0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93894"/>
              </p:ext>
            </p:extLst>
          </p:nvPr>
        </p:nvGraphicFramePr>
        <p:xfrm>
          <a:off x="596105" y="1136740"/>
          <a:ext cx="99148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14">
                  <a:extLst>
                    <a:ext uri="{9D8B030D-6E8A-4147-A177-3AD203B41FA5}">
                      <a16:colId xmlns:a16="http://schemas.microsoft.com/office/drawing/2014/main" val="1122916714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1234088882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4290686543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2958737141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2032228069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3953985252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912685816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418856462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927521982"/>
                    </a:ext>
                  </a:extLst>
                </a:gridCol>
                <a:gridCol w="1104902">
                  <a:extLst>
                    <a:ext uri="{9D8B030D-6E8A-4147-A177-3AD203B41FA5}">
                      <a16:colId xmlns:a16="http://schemas.microsoft.com/office/drawing/2014/main" val="2264878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景點名稱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平均星數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營業時間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評論數量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緯度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經度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  <a:endParaRPr lang="zh-TW" altLang="en-US" sz="1400" b="0" spc="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各星評論數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Ratio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Ratio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Interval</a:t>
                      </a: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Interval</a:t>
                      </a:r>
                      <a:endParaRPr lang="zh-TW" altLang="en-US" sz="1400" b="0" spc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  <a:endParaRPr lang="zh-TW" altLang="en-US" sz="1400" b="0" spc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Ratio</a:t>
                      </a:r>
                      <a:endParaRPr lang="zh-TW" altLang="en-US" sz="1400" b="0" spc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235075"/>
                  </a:ext>
                </a:extLst>
              </a:tr>
            </a:tbl>
          </a:graphicData>
        </a:graphic>
      </p:graphicFrame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53F9DFE3-4388-4EAD-99E6-86B4D3477E73}"/>
              </a:ext>
            </a:extLst>
          </p:cNvPr>
          <p:cNvGrpSpPr/>
          <p:nvPr/>
        </p:nvGrpSpPr>
        <p:grpSpPr>
          <a:xfrm flipH="1">
            <a:off x="2134234" y="1748723"/>
            <a:ext cx="722357" cy="752231"/>
            <a:chOff x="832982" y="3154203"/>
            <a:chExt cx="814191" cy="847863"/>
          </a:xfrm>
        </p:grpSpPr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B286CBF0-8E98-49B9-9232-BF8B683EDCB5}"/>
                </a:ext>
              </a:extLst>
            </p:cNvPr>
            <p:cNvCxnSpPr/>
            <p:nvPr/>
          </p:nvCxnSpPr>
          <p:spPr>
            <a:xfrm flipH="1">
              <a:off x="1647173" y="3198278"/>
              <a:ext cx="0" cy="80378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接點: 肘形 30">
              <a:extLst>
                <a:ext uri="{FF2B5EF4-FFF2-40B4-BE49-F238E27FC236}">
                  <a16:creationId xmlns:a16="http://schemas.microsoft.com/office/drawing/2014/main" id="{38FFFEBB-C8A8-4778-BEF0-FC09F0216B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6146" y="3171039"/>
              <a:ext cx="847863" cy="814191"/>
            </a:xfrm>
            <a:prstGeom prst="bentConnector3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20A6A52F-4DD6-4801-AF38-4B641180CFC4}"/>
              </a:ext>
            </a:extLst>
          </p:cNvPr>
          <p:cNvGrpSpPr/>
          <p:nvPr/>
        </p:nvGrpSpPr>
        <p:grpSpPr>
          <a:xfrm>
            <a:off x="4830545" y="1748720"/>
            <a:ext cx="2891657" cy="733183"/>
            <a:chOff x="7433442" y="1781556"/>
            <a:chExt cx="2891657" cy="733183"/>
          </a:xfrm>
        </p:grpSpPr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D10DE475-2915-4CD8-AB35-0B6802586D95}"/>
                </a:ext>
              </a:extLst>
            </p:cNvPr>
            <p:cNvGrpSpPr/>
            <p:nvPr/>
          </p:nvGrpSpPr>
          <p:grpSpPr>
            <a:xfrm>
              <a:off x="7433442" y="1781556"/>
              <a:ext cx="2891657" cy="733182"/>
              <a:chOff x="5181339" y="3831473"/>
              <a:chExt cx="3259274" cy="826392"/>
            </a:xfrm>
          </p:grpSpPr>
          <p:cxnSp>
            <p:nvCxnSpPr>
              <p:cNvPr id="120" name="直線單箭頭接點 119">
                <a:extLst>
                  <a:ext uri="{FF2B5EF4-FFF2-40B4-BE49-F238E27FC236}">
                    <a16:creationId xmlns:a16="http://schemas.microsoft.com/office/drawing/2014/main" id="{2F7BBDB9-7AF1-4300-9562-F863DC252C77}"/>
                  </a:ext>
                </a:extLst>
              </p:cNvPr>
              <p:cNvCxnSpPr/>
              <p:nvPr/>
            </p:nvCxnSpPr>
            <p:spPr>
              <a:xfrm>
                <a:off x="5181339" y="3831473"/>
                <a:ext cx="0" cy="82639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接點: 肘形 36">
                <a:extLst>
                  <a:ext uri="{FF2B5EF4-FFF2-40B4-BE49-F238E27FC236}">
                    <a16:creationId xmlns:a16="http://schemas.microsoft.com/office/drawing/2014/main" id="{F918577D-2045-4370-A60A-E1368E261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339" y="4172020"/>
                <a:ext cx="3259274" cy="485844"/>
              </a:xfrm>
              <a:prstGeom prst="bentConnector3">
                <a:avLst>
                  <a:gd name="adj1" fmla="val 99739"/>
                </a:avLst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6DC12263-8ACC-4708-8430-F9C981372CBD}"/>
                  </a:ext>
                </a:extLst>
              </p:cNvPr>
              <p:cNvCxnSpPr/>
              <p:nvPr/>
            </p:nvCxnSpPr>
            <p:spPr>
              <a:xfrm>
                <a:off x="6400391" y="4172020"/>
                <a:ext cx="0" cy="485845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9F3F2F72-5F3A-42F2-9E32-C081192D967A}"/>
                </a:ext>
              </a:extLst>
            </p:cNvPr>
            <p:cNvCxnSpPr/>
            <p:nvPr/>
          </p:nvCxnSpPr>
          <p:spPr>
            <a:xfrm>
              <a:off x="9448446" y="2083693"/>
              <a:ext cx="0" cy="43104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3" name="表格 27">
            <a:extLst>
              <a:ext uri="{FF2B5EF4-FFF2-40B4-BE49-F238E27FC236}">
                <a16:creationId xmlns:a16="http://schemas.microsoft.com/office/drawing/2014/main" id="{99A78380-8291-4F3E-B41A-A1681C633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24702"/>
              </p:ext>
            </p:extLst>
          </p:nvPr>
        </p:nvGraphicFramePr>
        <p:xfrm>
          <a:off x="1620247" y="2471645"/>
          <a:ext cx="1750330" cy="65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165">
                  <a:extLst>
                    <a:ext uri="{9D8B030D-6E8A-4147-A177-3AD203B41FA5}">
                      <a16:colId xmlns:a16="http://schemas.microsoft.com/office/drawing/2014/main" val="1122916714"/>
                    </a:ext>
                  </a:extLst>
                </a:gridCol>
                <a:gridCol w="875165">
                  <a:extLst>
                    <a:ext uri="{9D8B030D-6E8A-4147-A177-3AD203B41FA5}">
                      <a16:colId xmlns:a16="http://schemas.microsoft.com/office/drawing/2014/main" val="1234088882"/>
                    </a:ext>
                  </a:extLst>
                </a:gridCol>
              </a:tblGrid>
              <a:tr h="329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縣市</a:t>
                      </a:r>
                    </a:p>
                  </a:txBody>
                  <a:tcPr marL="81126" marR="81126" marT="40563" marB="40563"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鄉鎮市區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62546"/>
                  </a:ext>
                </a:extLst>
              </a:tr>
              <a:tr h="329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 marL="81126" marR="81126" marT="40563" marB="40563"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Nominal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235075"/>
                  </a:ext>
                </a:extLst>
              </a:tr>
            </a:tbl>
          </a:graphicData>
        </a:graphic>
      </p:graphicFrame>
      <p:graphicFrame>
        <p:nvGraphicFramePr>
          <p:cNvPr id="124" name="表格 27">
            <a:extLst>
              <a:ext uri="{FF2B5EF4-FFF2-40B4-BE49-F238E27FC236}">
                <a16:creationId xmlns:a16="http://schemas.microsoft.com/office/drawing/2014/main" id="{2CD44844-7977-4B64-A54A-51CAB9FBB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1004"/>
              </p:ext>
            </p:extLst>
          </p:nvPr>
        </p:nvGraphicFramePr>
        <p:xfrm>
          <a:off x="4376630" y="2471645"/>
          <a:ext cx="3599756" cy="65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29">
                  <a:extLst>
                    <a:ext uri="{9D8B030D-6E8A-4147-A177-3AD203B41FA5}">
                      <a16:colId xmlns:a16="http://schemas.microsoft.com/office/drawing/2014/main" val="1122916714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23408888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4290686543"/>
                    </a:ext>
                  </a:extLst>
                </a:gridCol>
                <a:gridCol w="628652">
                  <a:extLst>
                    <a:ext uri="{9D8B030D-6E8A-4147-A177-3AD203B41FA5}">
                      <a16:colId xmlns:a16="http://schemas.microsoft.com/office/drawing/2014/main" val="3940093311"/>
                    </a:ext>
                  </a:extLst>
                </a:gridCol>
              </a:tblGrid>
              <a:tr h="329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spc="-15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周一開始營業</a:t>
                      </a:r>
                    </a:p>
                  </a:txBody>
                  <a:tcPr marL="81126" marR="81126" marT="40563" marB="40563"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spc="-15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周一結束營業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spc="-15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周二開始營業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62546"/>
                  </a:ext>
                </a:extLst>
              </a:tr>
              <a:tr h="329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Interval</a:t>
                      </a:r>
                    </a:p>
                  </a:txBody>
                  <a:tcPr marL="81126" marR="81126" marT="40563" marB="40563">
                    <a:lnL w="12700" cmpd="sng">
                      <a:noFill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Interval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spc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Interval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spc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</a:p>
                  </a:txBody>
                  <a:tcPr marL="81126" marR="81126" marT="40563" marB="40563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235075"/>
                  </a:ext>
                </a:extLst>
              </a:tr>
            </a:tbl>
          </a:graphicData>
        </a:graphic>
      </p:graphicFrame>
      <p:pic>
        <p:nvPicPr>
          <p:cNvPr id="125" name="圖片 124">
            <a:extLst>
              <a:ext uri="{FF2B5EF4-FFF2-40B4-BE49-F238E27FC236}">
                <a16:creationId xmlns:a16="http://schemas.microsoft.com/office/drawing/2014/main" id="{BEE751A5-14DE-4D5B-9F02-31AC63C0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61" y="3135586"/>
            <a:ext cx="3045528" cy="3033655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AD38BDD5-BAD9-4B58-AA9E-8CBDA27C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39" y="3075126"/>
            <a:ext cx="3161132" cy="3134716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25BE7046-743C-4474-AB7E-A17AB5C0BDF9}"/>
              </a:ext>
            </a:extLst>
          </p:cNvPr>
          <p:cNvSpPr txBox="1"/>
          <p:nvPr/>
        </p:nvSpPr>
        <p:spPr>
          <a:xfrm>
            <a:off x="2981125" y="5679831"/>
            <a:ext cx="177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</a:rPr>
              <a:t>Raw Data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FF699E8E-AC72-4618-91F5-C065EFF1650B}"/>
              </a:ext>
            </a:extLst>
          </p:cNvPr>
          <p:cNvSpPr txBox="1"/>
          <p:nvPr/>
        </p:nvSpPr>
        <p:spPr>
          <a:xfrm>
            <a:off x="9034546" y="5679830"/>
            <a:ext cx="145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6268" y="4354204"/>
            <a:ext cx="2920471" cy="4762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272029" y="4884647"/>
            <a:ext cx="1036039" cy="122413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肘形接點 4"/>
          <p:cNvCxnSpPr>
            <a:stCxn id="2" idx="3"/>
            <a:endCxn id="31" idx="1"/>
          </p:cNvCxnSpPr>
          <p:nvPr/>
        </p:nvCxnSpPr>
        <p:spPr>
          <a:xfrm>
            <a:off x="4446739" y="4592329"/>
            <a:ext cx="2825290" cy="90438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8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4B4FD0C-08AD-4540-8241-A31BEE8715CF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黃冠中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3164B44-F0A7-4254-8426-50882D98B113}"/>
              </a:ext>
            </a:extLst>
          </p:cNvPr>
          <p:cNvSpPr txBox="1"/>
          <p:nvPr/>
        </p:nvSpPr>
        <p:spPr>
          <a:xfrm>
            <a:off x="1780384" y="2612854"/>
            <a:ext cx="95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JOIN</a:t>
            </a:r>
            <a:r>
              <a:rPr lang="zh-TW" altLang="en-US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EAF4939-E7FA-492D-8CBE-99D6EA5041A8}"/>
              </a:ext>
            </a:extLst>
          </p:cNvPr>
          <p:cNvSpPr txBox="1"/>
          <p:nvPr/>
        </p:nvSpPr>
        <p:spPr>
          <a:xfrm>
            <a:off x="3506081" y="1051608"/>
            <a:ext cx="87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JOIN</a:t>
            </a:r>
            <a:r>
              <a:rPr lang="zh-TW" altLang="en-US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3AC44D6-1D83-4998-8A7B-BDA7F5F02519}"/>
              </a:ext>
            </a:extLst>
          </p:cNvPr>
          <p:cNvSpPr txBox="1"/>
          <p:nvPr/>
        </p:nvSpPr>
        <p:spPr>
          <a:xfrm>
            <a:off x="6023291" y="1452591"/>
            <a:ext cx="3906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JOIN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後資料量膨脹了約 </a:t>
            </a:r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倍，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主要目的是為特徵工程及視覺化，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進行準備，以利其執行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601682-49C2-49B0-9685-96580A44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584"/>
            <a:ext cx="12192000" cy="288923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A208BA6A-F3B6-4891-ACA5-0160537FB685}"/>
              </a:ext>
            </a:extLst>
          </p:cNvPr>
          <p:cNvSpPr>
            <a:spLocks noChangeAspect="1"/>
          </p:cNvSpPr>
          <p:nvPr/>
        </p:nvSpPr>
        <p:spPr>
          <a:xfrm>
            <a:off x="2604591" y="3013483"/>
            <a:ext cx="252000" cy="25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5153176" y="1105483"/>
            <a:ext cx="216000" cy="2160000"/>
            <a:chOff x="2516115" y="1073520"/>
            <a:chExt cx="349206" cy="2045131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1FD9CC6-49CB-44C5-9C01-160C5B3D9B35}"/>
                </a:ext>
              </a:extLst>
            </p:cNvPr>
            <p:cNvSpPr/>
            <p:nvPr/>
          </p:nvSpPr>
          <p:spPr>
            <a:xfrm>
              <a:off x="2524845" y="1073520"/>
              <a:ext cx="340476" cy="204513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7A9B498D-61D4-496A-9F0E-DE0053502948}"/>
                </a:ext>
              </a:extLst>
            </p:cNvPr>
            <p:cNvGrpSpPr/>
            <p:nvPr/>
          </p:nvGrpSpPr>
          <p:grpSpPr>
            <a:xfrm rot="5400000">
              <a:off x="1870046" y="1917371"/>
              <a:ext cx="1632614" cy="340476"/>
              <a:chOff x="4072474" y="1627745"/>
              <a:chExt cx="1436928" cy="1800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15D0C1F5-F423-422D-8748-910FF19610FB}"/>
                  </a:ext>
                </a:extLst>
              </p:cNvPr>
              <p:cNvCxnSpPr/>
              <p:nvPr/>
            </p:nvCxnSpPr>
            <p:spPr>
              <a:xfrm>
                <a:off x="4072474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04E6733B-2128-4D64-8DD5-598C296427A5}"/>
                  </a:ext>
                </a:extLst>
              </p:cNvPr>
              <p:cNvCxnSpPr/>
              <p:nvPr/>
            </p:nvCxnSpPr>
            <p:spPr>
              <a:xfrm>
                <a:off x="4431706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54F91685-451B-4FC7-8C00-5A2B091950A7}"/>
                  </a:ext>
                </a:extLst>
              </p:cNvPr>
              <p:cNvCxnSpPr/>
              <p:nvPr/>
            </p:nvCxnSpPr>
            <p:spPr>
              <a:xfrm>
                <a:off x="4611322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AC96991A-4792-4799-B3CA-20E3C68AF0F0}"/>
                  </a:ext>
                </a:extLst>
              </p:cNvPr>
              <p:cNvCxnSpPr/>
              <p:nvPr/>
            </p:nvCxnSpPr>
            <p:spPr>
              <a:xfrm>
                <a:off x="4790938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17594CAF-369A-40D9-97ED-D4D48B876F3B}"/>
                  </a:ext>
                </a:extLst>
              </p:cNvPr>
              <p:cNvCxnSpPr/>
              <p:nvPr/>
            </p:nvCxnSpPr>
            <p:spPr>
              <a:xfrm>
                <a:off x="5150170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3A1D76C6-E0D2-4CB6-98B7-620F6B042C8B}"/>
                  </a:ext>
                </a:extLst>
              </p:cNvPr>
              <p:cNvCxnSpPr/>
              <p:nvPr/>
            </p:nvCxnSpPr>
            <p:spPr>
              <a:xfrm>
                <a:off x="4252090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932CAB9-ED74-4C2B-8B86-BD7C9756B49F}"/>
                  </a:ext>
                </a:extLst>
              </p:cNvPr>
              <p:cNvCxnSpPr/>
              <p:nvPr/>
            </p:nvCxnSpPr>
            <p:spPr>
              <a:xfrm>
                <a:off x="5329786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546F7498-93E7-430A-8F26-8EBBC694A8D1}"/>
                  </a:ext>
                </a:extLst>
              </p:cNvPr>
              <p:cNvCxnSpPr/>
              <p:nvPr/>
            </p:nvCxnSpPr>
            <p:spPr>
              <a:xfrm>
                <a:off x="4970554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82C96CEC-8800-47CE-9189-822939D263B3}"/>
                  </a:ext>
                </a:extLst>
              </p:cNvPr>
              <p:cNvCxnSpPr/>
              <p:nvPr/>
            </p:nvCxnSpPr>
            <p:spPr>
              <a:xfrm>
                <a:off x="5509402" y="1627745"/>
                <a:ext cx="0" cy="1800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直線單箭頭接點 8"/>
          <p:cNvCxnSpPr>
            <a:stCxn id="80" idx="0"/>
            <a:endCxn id="79" idx="0"/>
          </p:cNvCxnSpPr>
          <p:nvPr/>
        </p:nvCxnSpPr>
        <p:spPr>
          <a:xfrm flipV="1">
            <a:off x="2730591" y="1105483"/>
            <a:ext cx="2533285" cy="1908000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80" idx="2"/>
            <a:endCxn id="79" idx="2"/>
          </p:cNvCxnSpPr>
          <p:nvPr/>
        </p:nvCxnSpPr>
        <p:spPr>
          <a:xfrm>
            <a:off x="2730591" y="3265483"/>
            <a:ext cx="2533285" cy="0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3360733"/>
            <a:ext cx="12193200" cy="2916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04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2310348" y="3467100"/>
            <a:ext cx="5724644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系統運算平台</a:t>
            </a:r>
          </a:p>
        </p:txBody>
      </p:sp>
    </p:spTree>
    <p:extLst>
      <p:ext uri="{BB962C8B-B14F-4D97-AF65-F5344CB8AC3E}">
        <p14:creationId xmlns:p14="http://schemas.microsoft.com/office/powerpoint/2010/main" val="219451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019541-D9DF-4FD1-96BA-ACE7988A1C5F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系統架構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7323C6F-E7CE-486B-BD81-D0E16459689C}"/>
              </a:ext>
            </a:extLst>
          </p:cNvPr>
          <p:cNvSpPr/>
          <p:nvPr/>
        </p:nvSpPr>
        <p:spPr>
          <a:xfrm>
            <a:off x="672610" y="1078005"/>
            <a:ext cx="9205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Hadoop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叢集架構是一種分散式儲存和處理大型數據的系統。</a:t>
            </a:r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台虛擬機，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台實機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83B35C-0EE2-4823-B221-D9739523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35" y="1613409"/>
            <a:ext cx="5721705" cy="478273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B9E893-B124-438D-AC88-AF686D372E96}"/>
              </a:ext>
            </a:extLst>
          </p:cNvPr>
          <p:cNvSpPr txBox="1"/>
          <p:nvPr/>
        </p:nvSpPr>
        <p:spPr>
          <a:xfrm>
            <a:off x="7445396" y="3447787"/>
            <a:ext cx="357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HDFS Memory/CPU Setting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3B9E893-B124-438D-AC88-AF686D372E96}"/>
              </a:ext>
            </a:extLst>
          </p:cNvPr>
          <p:cNvSpPr txBox="1"/>
          <p:nvPr/>
        </p:nvSpPr>
        <p:spPr>
          <a:xfrm>
            <a:off x="7504997" y="1445040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VM Memory/CPU</a:t>
            </a: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7753515" y="1873718"/>
          <a:ext cx="2730987" cy="1013460"/>
        </p:xfrm>
        <a:graphic>
          <a:graphicData uri="http://schemas.openxmlformats.org/drawingml/2006/table">
            <a:tbl>
              <a:tblPr/>
              <a:tblGrid>
                <a:gridCol w="914563">
                  <a:extLst>
                    <a:ext uri="{9D8B030D-6E8A-4147-A177-3AD203B41FA5}">
                      <a16:colId xmlns:a16="http://schemas.microsoft.com/office/drawing/2014/main" val="3318611456"/>
                    </a:ext>
                  </a:extLst>
                </a:gridCol>
                <a:gridCol w="901861">
                  <a:extLst>
                    <a:ext uri="{9D8B030D-6E8A-4147-A177-3AD203B41FA5}">
                      <a16:colId xmlns:a16="http://schemas.microsoft.com/office/drawing/2014/main" val="2950013732"/>
                    </a:ext>
                  </a:extLst>
                </a:gridCol>
                <a:gridCol w="914563">
                  <a:extLst>
                    <a:ext uri="{9D8B030D-6E8A-4147-A177-3AD203B41FA5}">
                      <a16:colId xmlns:a16="http://schemas.microsoft.com/office/drawing/2014/main" val="72030825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Memory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CPU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2968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12GB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0078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M1,M2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12GB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8382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W1-W4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12GB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656274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656078" y="3837598"/>
          <a:ext cx="5152780" cy="2026920"/>
        </p:xfrm>
        <a:graphic>
          <a:graphicData uri="http://schemas.openxmlformats.org/drawingml/2006/table">
            <a:tbl>
              <a:tblPr/>
              <a:tblGrid>
                <a:gridCol w="2491655">
                  <a:extLst>
                    <a:ext uri="{9D8B030D-6E8A-4147-A177-3AD203B41FA5}">
                      <a16:colId xmlns:a16="http://schemas.microsoft.com/office/drawing/2014/main" val="745908117"/>
                    </a:ext>
                  </a:extLst>
                </a:gridCol>
                <a:gridCol w="1410717">
                  <a:extLst>
                    <a:ext uri="{9D8B030D-6E8A-4147-A177-3AD203B41FA5}">
                      <a16:colId xmlns:a16="http://schemas.microsoft.com/office/drawing/2014/main" val="1939486204"/>
                    </a:ext>
                  </a:extLst>
                </a:gridCol>
                <a:gridCol w="1250408">
                  <a:extLst>
                    <a:ext uri="{9D8B030D-6E8A-4147-A177-3AD203B41FA5}">
                      <a16:colId xmlns:a16="http://schemas.microsoft.com/office/drawing/2014/main" val="115993307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Memory(MB)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CPU (core)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2225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node manager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9216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0338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node manager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36864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69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yarn container 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512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8336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yarn container 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4096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84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spark.yarn.am.memory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1024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355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spark.executor.memory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3712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4601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spark.driver.memory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3712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6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7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019541-D9DF-4FD1-96BA-ACE7988A1C5F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系統架構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7323C6F-E7CE-486B-BD81-D0E16459689C}"/>
              </a:ext>
            </a:extLst>
          </p:cNvPr>
          <p:cNvSpPr/>
          <p:nvPr/>
        </p:nvSpPr>
        <p:spPr>
          <a:xfrm>
            <a:off x="672610" y="1078005"/>
            <a:ext cx="9205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Hadoop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叢集架構是一種分散式儲存和處理大型數據的系統。</a:t>
            </a:r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台虛擬機，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台實機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2A7FFB-9C4B-4043-94D0-3338D87D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8" y="1020869"/>
            <a:ext cx="4073973" cy="27772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E847EE-129F-41FD-998F-391A77FD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15" y="3776947"/>
            <a:ext cx="4200496" cy="26049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83B35C-0EE2-4823-B221-D9739523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35" y="1613409"/>
            <a:ext cx="5721705" cy="47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4066E3-B738-4135-8D6B-EB749FCBA684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所需時間比較</a:t>
            </a:r>
          </a:p>
        </p:txBody>
      </p:sp>
      <p:pic>
        <p:nvPicPr>
          <p:cNvPr id="158" name="pasted-image.tiff" descr="pasted-image.tiff">
            <a:extLst>
              <a:ext uri="{FF2B5EF4-FFF2-40B4-BE49-F238E27FC236}">
                <a16:creationId xmlns:a16="http://schemas.microsoft.com/office/drawing/2014/main" id="{1DB90109-13BC-4002-AABE-72042134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10636" r="9167" b="24735"/>
          <a:stretch>
            <a:fillRect/>
          </a:stretch>
        </p:blipFill>
        <p:spPr>
          <a:xfrm>
            <a:off x="4764686" y="5597771"/>
            <a:ext cx="1652704" cy="7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919C2AC0-A154-4B0B-83F5-ACE87413BEAA}"/>
              </a:ext>
            </a:extLst>
          </p:cNvPr>
          <p:cNvSpPr/>
          <p:nvPr/>
        </p:nvSpPr>
        <p:spPr>
          <a:xfrm>
            <a:off x="672610" y="1316600"/>
            <a:ext cx="9205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Spark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使用了記憶體內運算技術，立於 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YARN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之上，能做到比 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Hadoop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的運算速度快。</a:t>
            </a: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C4B725F4-19AC-4E08-8C5D-1EF2290684DB}"/>
              </a:ext>
            </a:extLst>
          </p:cNvPr>
          <p:cNvSpPr txBox="1"/>
          <p:nvPr/>
        </p:nvSpPr>
        <p:spPr>
          <a:xfrm>
            <a:off x="1728168" y="1768568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Spark on YARN</a:t>
            </a:r>
            <a:endParaRPr lang="zh-TW" altLang="en-US" sz="20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3B5D93C7-1E9E-4629-B8D8-98A37E766EA1}"/>
              </a:ext>
            </a:extLst>
          </p:cNvPr>
          <p:cNvSpPr txBox="1"/>
          <p:nvPr/>
        </p:nvSpPr>
        <p:spPr>
          <a:xfrm>
            <a:off x="774080" y="4430943"/>
            <a:ext cx="1260000" cy="3385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Spark shell</a:t>
            </a:r>
            <a:endParaRPr lang="zh-TW" altLang="en-US" sz="1600" dirty="0"/>
          </a:p>
        </p:txBody>
      </p:sp>
      <p:cxnSp>
        <p:nvCxnSpPr>
          <p:cNvPr id="128" name="肘形接點 58">
            <a:extLst>
              <a:ext uri="{FF2B5EF4-FFF2-40B4-BE49-F238E27FC236}">
                <a16:creationId xmlns:a16="http://schemas.microsoft.com/office/drawing/2014/main" id="{80223ABE-7294-47FA-A312-AA25C85A6968}"/>
              </a:ext>
            </a:extLst>
          </p:cNvPr>
          <p:cNvCxnSpPr>
            <a:stCxn id="127" idx="3"/>
            <a:endCxn id="147" idx="1"/>
          </p:cNvCxnSpPr>
          <p:nvPr/>
        </p:nvCxnSpPr>
        <p:spPr>
          <a:xfrm flipV="1">
            <a:off x="2034080" y="3708316"/>
            <a:ext cx="545752" cy="89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4FE357F2-560C-4937-8429-DAE463827235}"/>
              </a:ext>
            </a:extLst>
          </p:cNvPr>
          <p:cNvCxnSpPr/>
          <p:nvPr/>
        </p:nvCxnSpPr>
        <p:spPr>
          <a:xfrm>
            <a:off x="3114975" y="4055716"/>
            <a:ext cx="8529" cy="75309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肘形接點 60">
            <a:extLst>
              <a:ext uri="{FF2B5EF4-FFF2-40B4-BE49-F238E27FC236}">
                <a16:creationId xmlns:a16="http://schemas.microsoft.com/office/drawing/2014/main" id="{2C1699E9-6360-4332-8B33-EFC96A8617B4}"/>
              </a:ext>
            </a:extLst>
          </p:cNvPr>
          <p:cNvCxnSpPr>
            <a:stCxn id="147" idx="0"/>
            <a:endCxn id="131" idx="0"/>
          </p:cNvCxnSpPr>
          <p:nvPr/>
        </p:nvCxnSpPr>
        <p:spPr>
          <a:xfrm rot="5400000" flipH="1" flipV="1">
            <a:off x="3926808" y="2130210"/>
            <a:ext cx="508040" cy="2089540"/>
          </a:xfrm>
          <a:prstGeom prst="bentConnector3">
            <a:avLst>
              <a:gd name="adj1" fmla="val 144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260F58D1-EA78-4028-9E11-73B29CE7D2C3}"/>
              </a:ext>
            </a:extLst>
          </p:cNvPr>
          <p:cNvSpPr/>
          <p:nvPr/>
        </p:nvSpPr>
        <p:spPr>
          <a:xfrm>
            <a:off x="4485909" y="2920960"/>
            <a:ext cx="1479378" cy="262330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A7031542-81ED-4860-BE45-AA369954A8BE}"/>
              </a:ext>
            </a:extLst>
          </p:cNvPr>
          <p:cNvCxnSpPr>
            <a:stCxn id="142" idx="2"/>
            <a:endCxn id="127" idx="0"/>
          </p:cNvCxnSpPr>
          <p:nvPr/>
        </p:nvCxnSpPr>
        <p:spPr>
          <a:xfrm flipH="1">
            <a:off x="1404080" y="3663519"/>
            <a:ext cx="8329" cy="76742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6FB38546-3C7B-4F1B-BE71-709E891A3C36}"/>
              </a:ext>
            </a:extLst>
          </p:cNvPr>
          <p:cNvSpPr txBox="1"/>
          <p:nvPr/>
        </p:nvSpPr>
        <p:spPr>
          <a:xfrm>
            <a:off x="1385746" y="3831639"/>
            <a:ext cx="3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1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6FF4104E-19E4-42AA-AA97-65B541451A63}"/>
              </a:ext>
            </a:extLst>
          </p:cNvPr>
          <p:cNvSpPr txBox="1"/>
          <p:nvPr/>
        </p:nvSpPr>
        <p:spPr>
          <a:xfrm>
            <a:off x="2260393" y="4042801"/>
            <a:ext cx="3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2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4DAF578-BBD9-4373-BC79-3BF82D62A72C}"/>
              </a:ext>
            </a:extLst>
          </p:cNvPr>
          <p:cNvSpPr txBox="1"/>
          <p:nvPr/>
        </p:nvSpPr>
        <p:spPr>
          <a:xfrm>
            <a:off x="3185399" y="4351586"/>
            <a:ext cx="3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3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C12D7DB0-C84E-41FD-8DB1-7430D3F2CA35}"/>
              </a:ext>
            </a:extLst>
          </p:cNvPr>
          <p:cNvSpPr txBox="1"/>
          <p:nvPr/>
        </p:nvSpPr>
        <p:spPr>
          <a:xfrm>
            <a:off x="3982030" y="4367308"/>
            <a:ext cx="3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4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89319646-C440-4DF1-81DF-D6162ADF6B8C}"/>
              </a:ext>
            </a:extLst>
          </p:cNvPr>
          <p:cNvSpPr txBox="1"/>
          <p:nvPr/>
        </p:nvSpPr>
        <p:spPr>
          <a:xfrm>
            <a:off x="3808949" y="2694377"/>
            <a:ext cx="3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5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38" name="肘形接點 68">
            <a:extLst>
              <a:ext uri="{FF2B5EF4-FFF2-40B4-BE49-F238E27FC236}">
                <a16:creationId xmlns:a16="http://schemas.microsoft.com/office/drawing/2014/main" id="{246F8F60-8790-4972-8B5C-9936B03EF044}"/>
              </a:ext>
            </a:extLst>
          </p:cNvPr>
          <p:cNvCxnSpPr>
            <a:stCxn id="131" idx="2"/>
            <a:endCxn id="127" idx="2"/>
          </p:cNvCxnSpPr>
          <p:nvPr/>
        </p:nvCxnSpPr>
        <p:spPr>
          <a:xfrm rot="5400000" flipH="1">
            <a:off x="2927457" y="3246120"/>
            <a:ext cx="774763" cy="3821518"/>
          </a:xfrm>
          <a:prstGeom prst="bentConnector3">
            <a:avLst>
              <a:gd name="adj1" fmla="val -295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35CC48E6-1315-45DD-B5BB-09801D66BD6A}"/>
              </a:ext>
            </a:extLst>
          </p:cNvPr>
          <p:cNvSpPr txBox="1"/>
          <p:nvPr/>
        </p:nvSpPr>
        <p:spPr>
          <a:xfrm>
            <a:off x="1398945" y="5246563"/>
            <a:ext cx="44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6</a:t>
            </a:r>
            <a:endParaRPr lang="zh-TW" alt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40" name="肘形接點 70">
            <a:extLst>
              <a:ext uri="{FF2B5EF4-FFF2-40B4-BE49-F238E27FC236}">
                <a16:creationId xmlns:a16="http://schemas.microsoft.com/office/drawing/2014/main" id="{CCDA6EF3-6150-47E2-81FF-71CBD98E03D8}"/>
              </a:ext>
            </a:extLst>
          </p:cNvPr>
          <p:cNvCxnSpPr>
            <a:stCxn id="146" idx="3"/>
            <a:endCxn id="147" idx="3"/>
          </p:cNvCxnSpPr>
          <p:nvPr/>
        </p:nvCxnSpPr>
        <p:spPr>
          <a:xfrm flipH="1" flipV="1">
            <a:off x="3692284" y="3708316"/>
            <a:ext cx="79270" cy="1358558"/>
          </a:xfrm>
          <a:prstGeom prst="bentConnector3">
            <a:avLst>
              <a:gd name="adj1" fmla="val -288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F164B4F7-2BD2-4DE4-BCF3-4A0145994D60}"/>
              </a:ext>
            </a:extLst>
          </p:cNvPr>
          <p:cNvGrpSpPr/>
          <p:nvPr/>
        </p:nvGrpSpPr>
        <p:grpSpPr>
          <a:xfrm>
            <a:off x="672611" y="2275100"/>
            <a:ext cx="1424715" cy="1388419"/>
            <a:chOff x="122092" y="3430998"/>
            <a:chExt cx="1424715" cy="1388419"/>
          </a:xfrm>
        </p:grpSpPr>
        <p:sp>
          <p:nvSpPr>
            <p:cNvPr id="142" name="圓角矩形 51">
              <a:extLst>
                <a:ext uri="{FF2B5EF4-FFF2-40B4-BE49-F238E27FC236}">
                  <a16:creationId xmlns:a16="http://schemas.microsoft.com/office/drawing/2014/main" id="{813FCFA0-093F-456D-91D3-1669C88B733D}"/>
                </a:ext>
              </a:extLst>
            </p:cNvPr>
            <p:cNvSpPr/>
            <p:nvPr/>
          </p:nvSpPr>
          <p:spPr>
            <a:xfrm>
              <a:off x="184230" y="3507217"/>
              <a:ext cx="1355319" cy="13122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AD2422BA-33E3-487C-ABB7-090F4CA0C617}"/>
                </a:ext>
              </a:extLst>
            </p:cNvPr>
            <p:cNvSpPr/>
            <p:nvPr/>
          </p:nvSpPr>
          <p:spPr>
            <a:xfrm>
              <a:off x="122092" y="3430998"/>
              <a:ext cx="142471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70C0"/>
                  </a:solidFill>
                </a:rPr>
                <a:t>A1 </a:t>
              </a:r>
            </a:p>
            <a:p>
              <a:r>
                <a:rPr lang="en-US" altLang="zh-TW" sz="1600" b="1" dirty="0">
                  <a:solidFill>
                    <a:srgbClr val="0070C0"/>
                  </a:solidFill>
                </a:rPr>
                <a:t>(Administrator)</a:t>
              </a:r>
            </a:p>
            <a:p>
              <a:r>
                <a:rPr lang="en-US" altLang="zh-TW" sz="1200" dirty="0"/>
                <a:t>192.168.39.171</a:t>
              </a:r>
              <a:endParaRPr lang="zh-TW" altLang="en-US" sz="1200" dirty="0"/>
            </a:p>
          </p:txBody>
        </p:sp>
        <p:pic>
          <p:nvPicPr>
            <p:cNvPr id="144" name="圖片 143">
              <a:extLst>
                <a:ext uri="{FF2B5EF4-FFF2-40B4-BE49-F238E27FC236}">
                  <a16:creationId xmlns:a16="http://schemas.microsoft.com/office/drawing/2014/main" id="{D45FCBA2-8502-4D1B-B847-284E36F8C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35" y="4152275"/>
              <a:ext cx="532023" cy="591969"/>
            </a:xfrm>
            <a:prstGeom prst="rect">
              <a:avLst/>
            </a:prstGeom>
          </p:spPr>
        </p:pic>
        <p:pic>
          <p:nvPicPr>
            <p:cNvPr id="145" name="圖片 144">
              <a:extLst>
                <a:ext uri="{FF2B5EF4-FFF2-40B4-BE49-F238E27FC236}">
                  <a16:creationId xmlns:a16="http://schemas.microsoft.com/office/drawing/2014/main" id="{1D3C6AE0-D364-48D0-95A1-6FBFF5FB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35" y="4152275"/>
              <a:ext cx="532023" cy="591969"/>
            </a:xfrm>
            <a:prstGeom prst="rect">
              <a:avLst/>
            </a:prstGeom>
          </p:spPr>
        </p:pic>
      </p:grpSp>
      <p:sp>
        <p:nvSpPr>
          <p:cNvPr id="146" name="圓角矩形 101">
            <a:extLst>
              <a:ext uri="{FF2B5EF4-FFF2-40B4-BE49-F238E27FC236}">
                <a16:creationId xmlns:a16="http://schemas.microsoft.com/office/drawing/2014/main" id="{2C2814C2-E3A4-4FBC-9D47-50599BE491E8}"/>
              </a:ext>
            </a:extLst>
          </p:cNvPr>
          <p:cNvSpPr/>
          <p:nvPr/>
        </p:nvSpPr>
        <p:spPr>
          <a:xfrm>
            <a:off x="2491821" y="4808815"/>
            <a:ext cx="1279733" cy="51611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App Master</a:t>
            </a:r>
          </a:p>
        </p:txBody>
      </p:sp>
      <p:sp>
        <p:nvSpPr>
          <p:cNvPr id="147" name="圓角矩形 102">
            <a:extLst>
              <a:ext uri="{FF2B5EF4-FFF2-40B4-BE49-F238E27FC236}">
                <a16:creationId xmlns:a16="http://schemas.microsoft.com/office/drawing/2014/main" id="{9201CDE6-022D-46D7-B549-C3E933687E52}"/>
              </a:ext>
            </a:extLst>
          </p:cNvPr>
          <p:cNvSpPr/>
          <p:nvPr/>
        </p:nvSpPr>
        <p:spPr>
          <a:xfrm>
            <a:off x="2579832" y="3429000"/>
            <a:ext cx="1112452" cy="5586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Resource</a:t>
            </a:r>
            <a:r>
              <a:rPr lang="zh-TW" altLang="en-US" sz="1400" dirty="0"/>
              <a:t> </a:t>
            </a:r>
            <a:r>
              <a:rPr lang="en-US" altLang="zh-TW" sz="1400" dirty="0"/>
              <a:t>Manager</a:t>
            </a:r>
          </a:p>
        </p:txBody>
      </p:sp>
      <p:sp>
        <p:nvSpPr>
          <p:cNvPr id="148" name="圓角矩形 103">
            <a:extLst>
              <a:ext uri="{FF2B5EF4-FFF2-40B4-BE49-F238E27FC236}">
                <a16:creationId xmlns:a16="http://schemas.microsoft.com/office/drawing/2014/main" id="{088A03D7-6E8B-411A-BDD8-A89BEA787F9C}"/>
              </a:ext>
            </a:extLst>
          </p:cNvPr>
          <p:cNvSpPr/>
          <p:nvPr/>
        </p:nvSpPr>
        <p:spPr>
          <a:xfrm>
            <a:off x="4608960" y="3041187"/>
            <a:ext cx="1279733" cy="516118"/>
          </a:xfrm>
          <a:prstGeom prst="roundRect">
            <a:avLst/>
          </a:prstGeom>
          <a:gradFill flip="none" rotWithShape="1">
            <a:gsLst>
              <a:gs pos="0">
                <a:srgbClr val="6600CC">
                  <a:tint val="66000"/>
                  <a:satMod val="160000"/>
                </a:srgbClr>
              </a:gs>
              <a:gs pos="50000">
                <a:srgbClr val="6600CC">
                  <a:tint val="44500"/>
                  <a:satMod val="160000"/>
                </a:srgbClr>
              </a:gs>
              <a:gs pos="100000">
                <a:srgbClr val="6600CC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149" name="圓角矩形 111">
            <a:extLst>
              <a:ext uri="{FF2B5EF4-FFF2-40B4-BE49-F238E27FC236}">
                <a16:creationId xmlns:a16="http://schemas.microsoft.com/office/drawing/2014/main" id="{638220EA-F001-465A-B301-57E6C3A3C704}"/>
              </a:ext>
            </a:extLst>
          </p:cNvPr>
          <p:cNvSpPr/>
          <p:nvPr/>
        </p:nvSpPr>
        <p:spPr>
          <a:xfrm>
            <a:off x="4593704" y="3670370"/>
            <a:ext cx="1279733" cy="516118"/>
          </a:xfrm>
          <a:prstGeom prst="roundRect">
            <a:avLst/>
          </a:prstGeom>
          <a:gradFill flip="none" rotWithShape="1">
            <a:gsLst>
              <a:gs pos="0">
                <a:srgbClr val="6600CC">
                  <a:tint val="66000"/>
                  <a:satMod val="160000"/>
                </a:srgbClr>
              </a:gs>
              <a:gs pos="50000">
                <a:srgbClr val="6600CC">
                  <a:tint val="44500"/>
                  <a:satMod val="160000"/>
                </a:srgbClr>
              </a:gs>
              <a:gs pos="100000">
                <a:srgbClr val="6600CC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150" name="圓角矩形 112">
            <a:extLst>
              <a:ext uri="{FF2B5EF4-FFF2-40B4-BE49-F238E27FC236}">
                <a16:creationId xmlns:a16="http://schemas.microsoft.com/office/drawing/2014/main" id="{8E0D14E2-F6B8-44F7-8C8B-5A17EDE6FFE9}"/>
              </a:ext>
            </a:extLst>
          </p:cNvPr>
          <p:cNvSpPr/>
          <p:nvPr/>
        </p:nvSpPr>
        <p:spPr>
          <a:xfrm>
            <a:off x="4589109" y="4299553"/>
            <a:ext cx="1279733" cy="516118"/>
          </a:xfrm>
          <a:prstGeom prst="roundRect">
            <a:avLst/>
          </a:prstGeom>
          <a:gradFill flip="none" rotWithShape="1">
            <a:gsLst>
              <a:gs pos="0">
                <a:srgbClr val="6600CC">
                  <a:tint val="66000"/>
                  <a:satMod val="160000"/>
                </a:srgbClr>
              </a:gs>
              <a:gs pos="50000">
                <a:srgbClr val="6600CC">
                  <a:tint val="44500"/>
                  <a:satMod val="160000"/>
                </a:srgbClr>
              </a:gs>
              <a:gs pos="100000">
                <a:srgbClr val="6600CC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151" name="圓角矩形 113">
            <a:extLst>
              <a:ext uri="{FF2B5EF4-FFF2-40B4-BE49-F238E27FC236}">
                <a16:creationId xmlns:a16="http://schemas.microsoft.com/office/drawing/2014/main" id="{EC073690-B8C7-4743-A8B0-75A7E110A404}"/>
              </a:ext>
            </a:extLst>
          </p:cNvPr>
          <p:cNvSpPr/>
          <p:nvPr/>
        </p:nvSpPr>
        <p:spPr>
          <a:xfrm>
            <a:off x="4587893" y="4919663"/>
            <a:ext cx="1279733" cy="516118"/>
          </a:xfrm>
          <a:prstGeom prst="roundRect">
            <a:avLst/>
          </a:prstGeom>
          <a:gradFill flip="none" rotWithShape="1">
            <a:gsLst>
              <a:gs pos="0">
                <a:srgbClr val="6600CC">
                  <a:tint val="66000"/>
                  <a:satMod val="160000"/>
                </a:srgbClr>
              </a:gs>
              <a:gs pos="50000">
                <a:srgbClr val="6600CC">
                  <a:tint val="44500"/>
                  <a:satMod val="160000"/>
                </a:srgbClr>
              </a:gs>
              <a:gs pos="100000">
                <a:srgbClr val="6600CC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Executor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DCFA292-6633-4F75-89BF-95839FADAECC}"/>
              </a:ext>
            </a:extLst>
          </p:cNvPr>
          <p:cNvSpPr/>
          <p:nvPr/>
        </p:nvSpPr>
        <p:spPr>
          <a:xfrm>
            <a:off x="6807120" y="3886831"/>
            <a:ext cx="4541532" cy="182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96A960-1572-45E7-AE65-56AFAEEED9E8}"/>
              </a:ext>
            </a:extLst>
          </p:cNvPr>
          <p:cNvSpPr txBox="1"/>
          <p:nvPr/>
        </p:nvSpPr>
        <p:spPr>
          <a:xfrm>
            <a:off x="7675206" y="3027037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Time comparison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9F1260F-B15B-4A28-8F67-9A7BB5F3CE53}"/>
              </a:ext>
            </a:extLst>
          </p:cNvPr>
          <p:cNvSpPr/>
          <p:nvPr/>
        </p:nvSpPr>
        <p:spPr>
          <a:xfrm>
            <a:off x="6710881" y="4578530"/>
            <a:ext cx="4849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Create database by 1G file, 735557 data</a:t>
            </a:r>
            <a:endParaRPr lang="zh-TW" altLang="en-US" sz="16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36E6F3EB-48DF-4DED-AB1D-66938ACEBA62}"/>
              </a:ext>
            </a:extLst>
          </p:cNvPr>
          <p:cNvGraphicFramePr>
            <a:graphicFrameLocks noGrp="1"/>
          </p:cNvGraphicFramePr>
          <p:nvPr/>
        </p:nvGraphicFramePr>
        <p:xfrm>
          <a:off x="6807120" y="3436983"/>
          <a:ext cx="4964196" cy="1071477"/>
        </p:xfrm>
        <a:graphic>
          <a:graphicData uri="http://schemas.openxmlformats.org/drawingml/2006/table">
            <a:tbl>
              <a:tblPr/>
              <a:tblGrid>
                <a:gridCol w="993981">
                  <a:extLst>
                    <a:ext uri="{9D8B030D-6E8A-4147-A177-3AD203B41FA5}">
                      <a16:colId xmlns:a16="http://schemas.microsoft.com/office/drawing/2014/main" val="3139490889"/>
                    </a:ext>
                  </a:extLst>
                </a:gridCol>
                <a:gridCol w="1456622">
                  <a:extLst>
                    <a:ext uri="{9D8B030D-6E8A-4147-A177-3AD203B41FA5}">
                      <a16:colId xmlns:a16="http://schemas.microsoft.com/office/drawing/2014/main" val="3281888520"/>
                    </a:ext>
                  </a:extLst>
                </a:gridCol>
                <a:gridCol w="839768">
                  <a:extLst>
                    <a:ext uri="{9D8B030D-6E8A-4147-A177-3AD203B41FA5}">
                      <a16:colId xmlns:a16="http://schemas.microsoft.com/office/drawing/2014/main" val="3221645312"/>
                    </a:ext>
                  </a:extLst>
                </a:gridCol>
                <a:gridCol w="839768">
                  <a:extLst>
                    <a:ext uri="{9D8B030D-6E8A-4147-A177-3AD203B41FA5}">
                      <a16:colId xmlns:a16="http://schemas.microsoft.com/office/drawing/2014/main" val="2102152369"/>
                    </a:ext>
                  </a:extLst>
                </a:gridCol>
                <a:gridCol w="834057">
                  <a:extLst>
                    <a:ext uri="{9D8B030D-6E8A-4147-A177-3AD203B41FA5}">
                      <a16:colId xmlns:a16="http://schemas.microsoft.com/office/drawing/2014/main" val="3130389194"/>
                    </a:ext>
                  </a:extLst>
                </a:gridCol>
              </a:tblGrid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Memory(MB)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846646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HDFS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3712</a:t>
                      </a: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01:28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400451"/>
                  </a:ext>
                </a:extLst>
              </a:tr>
              <a:tr h="3571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MySQL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7134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04:14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688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3233678" y="3467100"/>
            <a:ext cx="4801314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敘述性統計</a:t>
            </a:r>
          </a:p>
        </p:txBody>
      </p:sp>
    </p:spTree>
    <p:extLst>
      <p:ext uri="{BB962C8B-B14F-4D97-AF65-F5344CB8AC3E}">
        <p14:creationId xmlns:p14="http://schemas.microsoft.com/office/powerpoint/2010/main" val="27465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C4D41AA2-E130-442E-A83F-9CB8A0910C9A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小組成員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6B155C-B791-4C88-9958-255CD8C94961}"/>
              </a:ext>
            </a:extLst>
          </p:cNvPr>
          <p:cNvSpPr txBox="1"/>
          <p:nvPr/>
        </p:nvSpPr>
        <p:spPr>
          <a:xfrm>
            <a:off x="923908" y="3262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李奕萱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476FED-B918-4EDD-9840-6CB6C83DF4AC}"/>
              </a:ext>
            </a:extLst>
          </p:cNvPr>
          <p:cNvSpPr txBox="1"/>
          <p:nvPr/>
        </p:nvSpPr>
        <p:spPr>
          <a:xfrm>
            <a:off x="2801923" y="326427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陳證斌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5D9476-9F6C-4005-BE12-9FA2B0CC20D8}"/>
              </a:ext>
            </a:extLst>
          </p:cNvPr>
          <p:cNvSpPr txBox="1"/>
          <p:nvPr/>
        </p:nvSpPr>
        <p:spPr>
          <a:xfrm>
            <a:off x="4679938" y="3262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黃冠中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0FCA4C-5446-417B-AA15-7F027F8F26F4}"/>
              </a:ext>
            </a:extLst>
          </p:cNvPr>
          <p:cNvSpPr txBox="1"/>
          <p:nvPr/>
        </p:nvSpPr>
        <p:spPr>
          <a:xfrm>
            <a:off x="8435968" y="3262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陳亭安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39544EC-11F1-48D0-B88B-DD62D3938714}"/>
              </a:ext>
            </a:extLst>
          </p:cNvPr>
          <p:cNvSpPr txBox="1"/>
          <p:nvPr/>
        </p:nvSpPr>
        <p:spPr>
          <a:xfrm>
            <a:off x="6557953" y="3262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吳筱涵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DA446B-EE47-400B-9806-9B266CA10764}"/>
              </a:ext>
            </a:extLst>
          </p:cNvPr>
          <p:cNvSpPr txBox="1"/>
          <p:nvPr/>
        </p:nvSpPr>
        <p:spPr>
          <a:xfrm>
            <a:off x="10313983" y="32623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王宇奇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3C3FF5-2196-4B73-AC56-FF07E1A4648E}"/>
              </a:ext>
            </a:extLst>
          </p:cNvPr>
          <p:cNvSpPr txBox="1"/>
          <p:nvPr/>
        </p:nvSpPr>
        <p:spPr>
          <a:xfrm>
            <a:off x="693075" y="3996128"/>
            <a:ext cx="14157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向量資料庫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提示詞工程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0FB86B8-34AE-492F-8ABA-B434822A5E33}"/>
              </a:ext>
            </a:extLst>
          </p:cNvPr>
          <p:cNvSpPr txBox="1"/>
          <p:nvPr/>
        </p:nvSpPr>
        <p:spPr>
          <a:xfrm>
            <a:off x="2801923" y="4019786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6CEA6B0-8788-4EBB-BC6E-8ABF90F48AC5}"/>
              </a:ext>
            </a:extLst>
          </p:cNvPr>
          <p:cNvSpPr txBox="1"/>
          <p:nvPr/>
        </p:nvSpPr>
        <p:spPr>
          <a:xfrm>
            <a:off x="4449108" y="4019146"/>
            <a:ext cx="141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EAAB8CB-8111-4C1B-BE80-EBCE52278E26}"/>
              </a:ext>
            </a:extLst>
          </p:cNvPr>
          <p:cNvSpPr txBox="1"/>
          <p:nvPr/>
        </p:nvSpPr>
        <p:spPr>
          <a:xfrm>
            <a:off x="8410319" y="4019147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E9F5865-C14D-405D-9CBA-97F308AD91A0}"/>
              </a:ext>
            </a:extLst>
          </p:cNvPr>
          <p:cNvSpPr txBox="1"/>
          <p:nvPr/>
        </p:nvSpPr>
        <p:spPr>
          <a:xfrm>
            <a:off x="6327120" y="399612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23D1004-2B83-4CAA-8DAB-BF5B8E1C47B3}"/>
              </a:ext>
            </a:extLst>
          </p:cNvPr>
          <p:cNvSpPr txBox="1"/>
          <p:nvPr/>
        </p:nvSpPr>
        <p:spPr>
          <a:xfrm>
            <a:off x="10083150" y="40019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前端網頁架構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149C182-7F83-49F0-A46C-99A0FDFFCB21}"/>
              </a:ext>
            </a:extLst>
          </p:cNvPr>
          <p:cNvSpPr/>
          <p:nvPr/>
        </p:nvSpPr>
        <p:spPr>
          <a:xfrm>
            <a:off x="748614" y="1636880"/>
            <a:ext cx="1304694" cy="132343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A96D9832-F816-47CE-B2CF-3C017A0ED505}"/>
              </a:ext>
            </a:extLst>
          </p:cNvPr>
          <p:cNvSpPr/>
          <p:nvPr/>
        </p:nvSpPr>
        <p:spPr>
          <a:xfrm>
            <a:off x="2623386" y="1636880"/>
            <a:ext cx="1304694" cy="132343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0EFB766-12C8-45FB-BFD9-8E937402E564}"/>
              </a:ext>
            </a:extLst>
          </p:cNvPr>
          <p:cNvSpPr/>
          <p:nvPr/>
        </p:nvSpPr>
        <p:spPr>
          <a:xfrm>
            <a:off x="4498159" y="1636880"/>
            <a:ext cx="1304694" cy="132343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DDC9FF38-DDA9-4E99-9D47-7B5C7B237954}"/>
              </a:ext>
            </a:extLst>
          </p:cNvPr>
          <p:cNvSpPr/>
          <p:nvPr/>
        </p:nvSpPr>
        <p:spPr>
          <a:xfrm>
            <a:off x="8247557" y="1636880"/>
            <a:ext cx="1304694" cy="132343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3B96C0D-53D1-45F1-A6C4-3D8CBE2FB254}"/>
              </a:ext>
            </a:extLst>
          </p:cNvPr>
          <p:cNvSpPr/>
          <p:nvPr/>
        </p:nvSpPr>
        <p:spPr>
          <a:xfrm>
            <a:off x="10122330" y="1636880"/>
            <a:ext cx="1304694" cy="132343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E95510D-13D8-3E17-9202-761E8E4EA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3321" r="5803" b="26647"/>
          <a:stretch>
            <a:fillRect/>
          </a:stretch>
        </p:blipFill>
        <p:spPr>
          <a:xfrm>
            <a:off x="6372784" y="1636880"/>
            <a:ext cx="1304694" cy="1323440"/>
          </a:xfrm>
          <a:custGeom>
            <a:avLst/>
            <a:gdLst>
              <a:gd name="connsiteX0" fmla="*/ 652347 w 1304694"/>
              <a:gd name="connsiteY0" fmla="*/ 0 h 1323440"/>
              <a:gd name="connsiteX1" fmla="*/ 1304694 w 1304694"/>
              <a:gd name="connsiteY1" fmla="*/ 661720 h 1323440"/>
              <a:gd name="connsiteX2" fmla="*/ 652347 w 1304694"/>
              <a:gd name="connsiteY2" fmla="*/ 1323440 h 1323440"/>
              <a:gd name="connsiteX3" fmla="*/ 0 w 1304694"/>
              <a:gd name="connsiteY3" fmla="*/ 661720 h 1323440"/>
              <a:gd name="connsiteX4" fmla="*/ 652347 w 1304694"/>
              <a:gd name="connsiteY4" fmla="*/ 0 h 132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4694" h="1323440">
                <a:moveTo>
                  <a:pt x="652347" y="0"/>
                </a:moveTo>
                <a:cubicBezTo>
                  <a:pt x="1012628" y="0"/>
                  <a:pt x="1304694" y="296262"/>
                  <a:pt x="1304694" y="661720"/>
                </a:cubicBezTo>
                <a:cubicBezTo>
                  <a:pt x="1304694" y="1027178"/>
                  <a:pt x="1012628" y="1323440"/>
                  <a:pt x="652347" y="1323440"/>
                </a:cubicBezTo>
                <a:cubicBezTo>
                  <a:pt x="292066" y="1323440"/>
                  <a:pt x="0" y="1027178"/>
                  <a:pt x="0" y="661720"/>
                </a:cubicBezTo>
                <a:cubicBezTo>
                  <a:pt x="0" y="296262"/>
                  <a:pt x="292066" y="0"/>
                  <a:pt x="652347" y="0"/>
                </a:cubicBezTo>
                <a:close/>
              </a:path>
            </a:pathLst>
          </a:custGeom>
          <a:ln>
            <a:solidFill>
              <a:srgbClr val="0D99FF"/>
            </a:solidFill>
          </a:ln>
        </p:spPr>
      </p:pic>
    </p:spTree>
    <p:extLst>
      <p:ext uri="{BB962C8B-B14F-4D97-AF65-F5344CB8AC3E}">
        <p14:creationId xmlns:p14="http://schemas.microsoft.com/office/powerpoint/2010/main" val="99770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2" y="3848453"/>
            <a:ext cx="5040000" cy="2476831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CAC64FCD-4A26-4CE2-A6F0-1C0B386149F9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敘述性統計</a:t>
            </a:r>
            <a:endParaRPr lang="en-US" altLang="zh-TW" sz="2800" b="1" dirty="0">
              <a:solidFill>
                <a:schemeClr val="tx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圖表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2E92C2C-F52F-440C-A0D4-C053EFD27DF8}"/>
              </a:ext>
            </a:extLst>
          </p:cNvPr>
          <p:cNvGraphicFramePr>
            <a:graphicFrameLocks noGrp="1"/>
          </p:cNvGraphicFramePr>
          <p:nvPr/>
        </p:nvGraphicFramePr>
        <p:xfrm>
          <a:off x="722892" y="1725381"/>
          <a:ext cx="5298689" cy="1524000"/>
        </p:xfrm>
        <a:graphic>
          <a:graphicData uri="http://schemas.openxmlformats.org/drawingml/2006/table">
            <a:tbl>
              <a:tblPr/>
              <a:tblGrid>
                <a:gridCol w="481699">
                  <a:extLst>
                    <a:ext uri="{9D8B030D-6E8A-4147-A177-3AD203B41FA5}">
                      <a16:colId xmlns:a16="http://schemas.microsoft.com/office/drawing/2014/main" val="344439232"/>
                    </a:ext>
                  </a:extLst>
                </a:gridCol>
                <a:gridCol w="516946">
                  <a:extLst>
                    <a:ext uri="{9D8B030D-6E8A-4147-A177-3AD203B41FA5}">
                      <a16:colId xmlns:a16="http://schemas.microsoft.com/office/drawing/2014/main" val="2843311028"/>
                    </a:ext>
                  </a:extLst>
                </a:gridCol>
                <a:gridCol w="657929">
                  <a:extLst>
                    <a:ext uri="{9D8B030D-6E8A-4147-A177-3AD203B41FA5}">
                      <a16:colId xmlns:a16="http://schemas.microsoft.com/office/drawing/2014/main" val="2608176639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3659305471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016565766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0324923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893072002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419481085"/>
                    </a:ext>
                  </a:extLst>
                </a:gridCol>
              </a:tblGrid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評論數量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196349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1025.1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529.2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307.2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130.1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21.5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161435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3972.5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2179.8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1244.7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527.2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89.9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80.7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3184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896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216155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692511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75%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108442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max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95836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61816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34587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12401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2754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92927"/>
                  </a:ext>
                </a:extLst>
              </a:tr>
            </a:tbl>
          </a:graphicData>
        </a:graphic>
      </p:graphicFrame>
      <p:sp>
        <p:nvSpPr>
          <p:cNvPr id="37" name="文字方塊 36">
            <a:extLst>
              <a:ext uri="{FF2B5EF4-FFF2-40B4-BE49-F238E27FC236}">
                <a16:creationId xmlns:a16="http://schemas.microsoft.com/office/drawing/2014/main" id="{F69CAECF-11FE-4E99-8521-9747F4A895CE}"/>
              </a:ext>
            </a:extLst>
          </p:cNvPr>
          <p:cNvSpPr txBox="1"/>
          <p:nvPr/>
        </p:nvSpPr>
        <p:spPr>
          <a:xfrm>
            <a:off x="1847070" y="1324981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基本統計資料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A7CC9925-D78E-4674-8031-8B895CDFA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5" t="11667" r="12802" b="11989"/>
          <a:stretch/>
        </p:blipFill>
        <p:spPr>
          <a:xfrm>
            <a:off x="6321085" y="1651575"/>
            <a:ext cx="2304000" cy="1873184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850D2687-E231-44E7-AC55-DDE79E8A9935}"/>
              </a:ext>
            </a:extLst>
          </p:cNvPr>
          <p:cNvSpPr txBox="1"/>
          <p:nvPr/>
        </p:nvSpPr>
        <p:spPr>
          <a:xfrm>
            <a:off x="6105085" y="1324981"/>
            <a:ext cx="27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各星級評論數佔比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7CDA3C-57DF-459A-BA66-E57C2C84A22A}"/>
              </a:ext>
            </a:extLst>
          </p:cNvPr>
          <p:cNvSpPr txBox="1"/>
          <p:nvPr/>
        </p:nvSpPr>
        <p:spPr>
          <a:xfrm>
            <a:off x="8731508" y="1166310"/>
            <a:ext cx="360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星級分佈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平均星級最高在台東縣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E8F5D31-503E-409E-8B05-8EB80DA75719}"/>
              </a:ext>
            </a:extLst>
          </p:cNvPr>
          <p:cNvGrpSpPr/>
          <p:nvPr/>
        </p:nvGrpSpPr>
        <p:grpSpPr>
          <a:xfrm>
            <a:off x="9398036" y="1874196"/>
            <a:ext cx="2304000" cy="1975077"/>
            <a:chOff x="7208466" y="4370450"/>
            <a:chExt cx="2517998" cy="2164465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F6F5CE7-F556-4FB9-9DB7-462FE01D0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42" t="12489" r="22653" b="11181"/>
            <a:stretch/>
          </p:blipFill>
          <p:spPr>
            <a:xfrm>
              <a:off x="7213009" y="4370450"/>
              <a:ext cx="2513455" cy="2160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DF5A2CE7-2A6D-4AA3-A803-6A6318BB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8466" y="6037909"/>
              <a:ext cx="1040400" cy="497006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34F55AE-FCC5-47C5-BDA5-533F6567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582" y="3954594"/>
            <a:ext cx="4551452" cy="243719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546F084-323F-458B-ADB8-98250FB23779}"/>
              </a:ext>
            </a:extLst>
          </p:cNvPr>
          <p:cNvSpPr txBox="1"/>
          <p:nvPr/>
        </p:nvSpPr>
        <p:spPr>
          <a:xfrm>
            <a:off x="1585847" y="3648398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星級計數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4.3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顆星景點最多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A5B7605-990C-4CC1-BC71-1C6D778B47B1}"/>
              </a:ext>
            </a:extLst>
          </p:cNvPr>
          <p:cNvCxnSpPr/>
          <p:nvPr/>
        </p:nvCxnSpPr>
        <p:spPr>
          <a:xfrm flipH="1">
            <a:off x="3931282" y="4048508"/>
            <a:ext cx="144000" cy="125693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3297293-421B-4492-A3D7-E860F5B765DF}"/>
              </a:ext>
            </a:extLst>
          </p:cNvPr>
          <p:cNvCxnSpPr/>
          <p:nvPr/>
        </p:nvCxnSpPr>
        <p:spPr>
          <a:xfrm flipH="1">
            <a:off x="3897623" y="5267708"/>
            <a:ext cx="144000" cy="125693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CAC64FCD-4A26-4CE2-A6F0-1C0B386149F9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敘述性統計</a:t>
            </a:r>
            <a:endParaRPr lang="en-US" altLang="zh-TW" sz="2800" b="1" dirty="0">
              <a:solidFill>
                <a:schemeClr val="tx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圖表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2E92C2C-F52F-440C-A0D4-C053EFD27DF8}"/>
              </a:ext>
            </a:extLst>
          </p:cNvPr>
          <p:cNvGraphicFramePr>
            <a:graphicFrameLocks noGrp="1"/>
          </p:cNvGraphicFramePr>
          <p:nvPr/>
        </p:nvGraphicFramePr>
        <p:xfrm>
          <a:off x="722892" y="1725381"/>
          <a:ext cx="5298689" cy="1524000"/>
        </p:xfrm>
        <a:graphic>
          <a:graphicData uri="http://schemas.openxmlformats.org/drawingml/2006/table">
            <a:tbl>
              <a:tblPr/>
              <a:tblGrid>
                <a:gridCol w="481699">
                  <a:extLst>
                    <a:ext uri="{9D8B030D-6E8A-4147-A177-3AD203B41FA5}">
                      <a16:colId xmlns:a16="http://schemas.microsoft.com/office/drawing/2014/main" val="344439232"/>
                    </a:ext>
                  </a:extLst>
                </a:gridCol>
                <a:gridCol w="516946">
                  <a:extLst>
                    <a:ext uri="{9D8B030D-6E8A-4147-A177-3AD203B41FA5}">
                      <a16:colId xmlns:a16="http://schemas.microsoft.com/office/drawing/2014/main" val="2843311028"/>
                    </a:ext>
                  </a:extLst>
                </a:gridCol>
                <a:gridCol w="657929">
                  <a:extLst>
                    <a:ext uri="{9D8B030D-6E8A-4147-A177-3AD203B41FA5}">
                      <a16:colId xmlns:a16="http://schemas.microsoft.com/office/drawing/2014/main" val="2608176639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3659305471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016565766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0324923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2893072002"/>
                    </a:ext>
                  </a:extLst>
                </a:gridCol>
                <a:gridCol w="728423">
                  <a:extLst>
                    <a:ext uri="{9D8B030D-6E8A-4147-A177-3AD203B41FA5}">
                      <a16:colId xmlns:a16="http://schemas.microsoft.com/office/drawing/2014/main" val="419481085"/>
                    </a:ext>
                  </a:extLst>
                </a:gridCol>
              </a:tblGrid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評論數量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星評論數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196349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1025.1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529.2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307.2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130.1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21.5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161435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3972.5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2179.8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1244.7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527.2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89.9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80.7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3184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896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216155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692511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75%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108442"/>
                  </a:ext>
                </a:extLst>
              </a:tr>
              <a:tr h="183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max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95836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61816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34587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12401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2754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92927"/>
                  </a:ext>
                </a:extLst>
              </a:tr>
            </a:tbl>
          </a:graphicData>
        </a:graphic>
      </p:graphicFrame>
      <p:sp>
        <p:nvSpPr>
          <p:cNvPr id="37" name="文字方塊 36">
            <a:extLst>
              <a:ext uri="{FF2B5EF4-FFF2-40B4-BE49-F238E27FC236}">
                <a16:creationId xmlns:a16="http://schemas.microsoft.com/office/drawing/2014/main" id="{F69CAECF-11FE-4E99-8521-9747F4A895CE}"/>
              </a:ext>
            </a:extLst>
          </p:cNvPr>
          <p:cNvSpPr txBox="1"/>
          <p:nvPr/>
        </p:nvSpPr>
        <p:spPr>
          <a:xfrm>
            <a:off x="1847070" y="1324981"/>
            <a:ext cx="322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基本統計資料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A7CC9925-D78E-4674-8031-8B895CDFA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5" t="11667" r="12802" b="11989"/>
          <a:stretch/>
        </p:blipFill>
        <p:spPr>
          <a:xfrm>
            <a:off x="6321085" y="1651575"/>
            <a:ext cx="2304000" cy="1873184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850D2687-E231-44E7-AC55-DDE79E8A9935}"/>
              </a:ext>
            </a:extLst>
          </p:cNvPr>
          <p:cNvSpPr txBox="1"/>
          <p:nvPr/>
        </p:nvSpPr>
        <p:spPr>
          <a:xfrm>
            <a:off x="6105085" y="1324981"/>
            <a:ext cx="27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各星級評論數佔比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7CDA3C-57DF-459A-BA66-E57C2C84A22A}"/>
              </a:ext>
            </a:extLst>
          </p:cNvPr>
          <p:cNvSpPr txBox="1"/>
          <p:nvPr/>
        </p:nvSpPr>
        <p:spPr>
          <a:xfrm>
            <a:off x="8731508" y="1166310"/>
            <a:ext cx="360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星級分佈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平均星級最高在台東縣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E8F5D31-503E-409E-8B05-8EB80DA75719}"/>
              </a:ext>
            </a:extLst>
          </p:cNvPr>
          <p:cNvGrpSpPr/>
          <p:nvPr/>
        </p:nvGrpSpPr>
        <p:grpSpPr>
          <a:xfrm>
            <a:off x="9398036" y="1874196"/>
            <a:ext cx="2304000" cy="1975077"/>
            <a:chOff x="7208466" y="4370450"/>
            <a:chExt cx="2517998" cy="2164465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F6F5CE7-F556-4FB9-9DB7-462FE01D0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42" t="12489" r="22653" b="11181"/>
            <a:stretch/>
          </p:blipFill>
          <p:spPr>
            <a:xfrm>
              <a:off x="7213009" y="4370450"/>
              <a:ext cx="2513455" cy="2160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DF5A2CE7-2A6D-4AA3-A803-6A6318BB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8466" y="6037909"/>
              <a:ext cx="1040400" cy="497006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34F55AE-FCC5-47C5-BDA5-533F65673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582" y="3954594"/>
            <a:ext cx="4551452" cy="2437196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B91466E2-A0DA-4606-9A01-9C1BE66E05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4" r="25535"/>
          <a:stretch/>
        </p:blipFill>
        <p:spPr>
          <a:xfrm>
            <a:off x="5227339" y="3861232"/>
            <a:ext cx="3813544" cy="2450804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993A2720-FB0D-4630-927E-842002870EBB}"/>
              </a:ext>
            </a:extLst>
          </p:cNvPr>
          <p:cNvSpPr/>
          <p:nvPr/>
        </p:nvSpPr>
        <p:spPr>
          <a:xfrm>
            <a:off x="5227339" y="4130714"/>
            <a:ext cx="794242" cy="23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4D80236-98D9-46AA-98D1-CA2FAA2497E8}"/>
              </a:ext>
            </a:extLst>
          </p:cNvPr>
          <p:cNvSpPr/>
          <p:nvPr/>
        </p:nvSpPr>
        <p:spPr>
          <a:xfrm>
            <a:off x="7137648" y="4602092"/>
            <a:ext cx="838738" cy="23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A08FC86-D4D0-48F8-BE5B-129015BAD2B9}"/>
              </a:ext>
            </a:extLst>
          </p:cNvPr>
          <p:cNvSpPr/>
          <p:nvPr/>
        </p:nvSpPr>
        <p:spPr>
          <a:xfrm>
            <a:off x="7903538" y="5249527"/>
            <a:ext cx="887855" cy="23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DED15B4-DE10-4269-A7FA-BAB0AD560574}"/>
              </a:ext>
            </a:extLst>
          </p:cNvPr>
          <p:cNvSpPr/>
          <p:nvPr/>
        </p:nvSpPr>
        <p:spPr>
          <a:xfrm>
            <a:off x="5515452" y="5706728"/>
            <a:ext cx="887855" cy="23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809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713757" y="3467100"/>
            <a:ext cx="732123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特徵工程</a:t>
            </a:r>
            <a:r>
              <a:rPr lang="en-US" altLang="zh-TW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&amp;</a:t>
            </a:r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視覺化</a:t>
            </a:r>
          </a:p>
        </p:txBody>
      </p:sp>
    </p:spTree>
    <p:extLst>
      <p:ext uri="{BB962C8B-B14F-4D97-AF65-F5344CB8AC3E}">
        <p14:creationId xmlns:p14="http://schemas.microsoft.com/office/powerpoint/2010/main" val="394405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72609" y="235811"/>
            <a:ext cx="10754400" cy="7852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zh-TW" altLang="en-US" sz="28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特徵工程</a:t>
            </a:r>
            <a:endParaRPr sz="28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en-US" altLang="zh-TW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NLP </a:t>
            </a: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詞向量</a:t>
            </a:r>
            <a:endParaRPr sz="1467"/>
          </a:p>
        </p:txBody>
      </p:sp>
      <p:sp>
        <p:nvSpPr>
          <p:cNvPr id="55" name="Google Shape;55;p13"/>
          <p:cNvSpPr/>
          <p:nvPr/>
        </p:nvSpPr>
        <p:spPr>
          <a:xfrm>
            <a:off x="249381" y="6363855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1467"/>
          </a:p>
        </p:txBody>
      </p:sp>
      <p:sp>
        <p:nvSpPr>
          <p:cNvPr id="56" name="Google Shape;56;p13"/>
          <p:cNvSpPr/>
          <p:nvPr/>
        </p:nvSpPr>
        <p:spPr>
          <a:xfrm>
            <a:off x="1552987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資料蒐集</a:t>
            </a:r>
            <a:endParaRPr sz="1467"/>
          </a:p>
        </p:txBody>
      </p:sp>
      <p:sp>
        <p:nvSpPr>
          <p:cNvPr id="57" name="Google Shape;57;p13"/>
          <p:cNvSpPr/>
          <p:nvPr/>
        </p:nvSpPr>
        <p:spPr>
          <a:xfrm>
            <a:off x="285659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資料清整</a:t>
            </a:r>
            <a:endParaRPr sz="1467"/>
          </a:p>
        </p:txBody>
      </p:sp>
      <p:sp>
        <p:nvSpPr>
          <p:cNvPr id="58" name="Google Shape;58;p13"/>
          <p:cNvSpPr/>
          <p:nvPr/>
        </p:nvSpPr>
        <p:spPr>
          <a:xfrm>
            <a:off x="4160196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系統運算平台</a:t>
            </a:r>
            <a:endParaRPr sz="1467"/>
          </a:p>
        </p:txBody>
      </p:sp>
      <p:sp>
        <p:nvSpPr>
          <p:cNvPr id="59" name="Google Shape;59;p13"/>
          <p:cNvSpPr/>
          <p:nvPr/>
        </p:nvSpPr>
        <p:spPr>
          <a:xfrm>
            <a:off x="546380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敘述性統計</a:t>
            </a:r>
            <a:endParaRPr sz="1467"/>
          </a:p>
        </p:txBody>
      </p:sp>
      <p:sp>
        <p:nvSpPr>
          <p:cNvPr id="60" name="Google Shape;60;p13"/>
          <p:cNvSpPr/>
          <p:nvPr/>
        </p:nvSpPr>
        <p:spPr>
          <a:xfrm>
            <a:off x="6767407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特徵工程</a:t>
            </a: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en-US" altLang="zh-TW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視覺化</a:t>
            </a:r>
            <a:endParaRPr sz="1467"/>
          </a:p>
        </p:txBody>
      </p:sp>
      <p:sp>
        <p:nvSpPr>
          <p:cNvPr id="61" name="Google Shape;61;p13"/>
          <p:cNvSpPr/>
          <p:nvPr/>
        </p:nvSpPr>
        <p:spPr>
          <a:xfrm>
            <a:off x="807101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推薦系統</a:t>
            </a:r>
            <a:endParaRPr sz="1467"/>
          </a:p>
        </p:txBody>
      </p:sp>
      <p:sp>
        <p:nvSpPr>
          <p:cNvPr id="62" name="Google Shape;62;p13"/>
          <p:cNvSpPr/>
          <p:nvPr/>
        </p:nvSpPr>
        <p:spPr>
          <a:xfrm>
            <a:off x="1067822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結論</a:t>
            </a:r>
            <a:endParaRPr sz="1467"/>
          </a:p>
        </p:txBody>
      </p:sp>
      <p:sp>
        <p:nvSpPr>
          <p:cNvPr id="63" name="Google Shape;63;p13"/>
          <p:cNvSpPr/>
          <p:nvPr/>
        </p:nvSpPr>
        <p:spPr>
          <a:xfrm>
            <a:off x="9374616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網頁部署</a:t>
            </a:r>
            <a:endParaRPr sz="1467"/>
          </a:p>
        </p:txBody>
      </p:sp>
      <p:sp>
        <p:nvSpPr>
          <p:cNvPr id="64" name="Google Shape;64;p13"/>
          <p:cNvSpPr txBox="1"/>
          <p:nvPr/>
        </p:nvSpPr>
        <p:spPr>
          <a:xfrm>
            <a:off x="9636149" y="636303"/>
            <a:ext cx="1791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主講人 </a:t>
            </a:r>
            <a:r>
              <a:rPr lang="en-US" altLang="zh-TW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陳亭安</a:t>
            </a:r>
            <a:r>
              <a:rPr lang="zh-TW" alt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853871" y="1326726"/>
            <a:ext cx="3793600" cy="185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37061" indent="-237061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zh-TW" alt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文字轉向量</a:t>
            </a:r>
            <a:endParaRPr sz="2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37061" indent="-228594">
              <a:lnSpc>
                <a:spcPct val="150000"/>
              </a:lnSpc>
              <a:spcBef>
                <a:spcPts val="1067"/>
              </a:spcBef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找到彼此相似度</a:t>
            </a:r>
            <a:endParaRPr sz="2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37061" indent="-228594">
              <a:lnSpc>
                <a:spcPct val="150000"/>
              </a:lnSpc>
              <a:spcBef>
                <a:spcPts val="1067"/>
              </a:spcBef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運用模型 ：</a:t>
            </a:r>
            <a:endParaRPr sz="1467"/>
          </a:p>
        </p:txBody>
      </p:sp>
      <p:sp>
        <p:nvSpPr>
          <p:cNvPr id="66" name="Google Shape;66;p13"/>
          <p:cNvSpPr txBox="1"/>
          <p:nvPr/>
        </p:nvSpPr>
        <p:spPr>
          <a:xfrm>
            <a:off x="1168871" y="3154683"/>
            <a:ext cx="6097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altLang="zh-TW" sz="2000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word2vec</a:t>
            </a:r>
            <a:r>
              <a:rPr lang="zh-TW" alt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TW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 </a:t>
            </a:r>
            <a:r>
              <a:rPr lang="en-US" altLang="zh-TW" sz="2000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doc2vec </a:t>
            </a:r>
            <a:endParaRPr sz="1467"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1575" y="1160109"/>
            <a:ext cx="7756427" cy="295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3"/>
          <p:cNvGrpSpPr/>
          <p:nvPr/>
        </p:nvGrpSpPr>
        <p:grpSpPr>
          <a:xfrm>
            <a:off x="1168871" y="5478421"/>
            <a:ext cx="1982784" cy="757944"/>
            <a:chOff x="1122218" y="5795736"/>
            <a:chExt cx="1982785" cy="757944"/>
          </a:xfrm>
        </p:grpSpPr>
        <p:sp>
          <p:nvSpPr>
            <p:cNvPr id="69" name="Google Shape;69;p13"/>
            <p:cNvSpPr/>
            <p:nvPr/>
          </p:nvSpPr>
          <p:spPr>
            <a:xfrm>
              <a:off x="1122218" y="5795736"/>
              <a:ext cx="1460677" cy="757944"/>
            </a:xfrm>
            <a:custGeom>
              <a:avLst/>
              <a:gdLst/>
              <a:ahLst/>
              <a:cxnLst/>
              <a:rect l="l" t="t" r="r" b="b"/>
              <a:pathLst>
                <a:path w="1967242" h="757944" extrusionOk="0">
                  <a:moveTo>
                    <a:pt x="0" y="75794"/>
                  </a:moveTo>
                  <a:cubicBezTo>
                    <a:pt x="0" y="33934"/>
                    <a:pt x="33934" y="0"/>
                    <a:pt x="75794" y="0"/>
                  </a:cubicBezTo>
                  <a:lnTo>
                    <a:pt x="1891448" y="0"/>
                  </a:lnTo>
                  <a:cubicBezTo>
                    <a:pt x="1933308" y="0"/>
                    <a:pt x="1967242" y="33934"/>
                    <a:pt x="1967242" y="75794"/>
                  </a:cubicBezTo>
                  <a:lnTo>
                    <a:pt x="1967242" y="682150"/>
                  </a:lnTo>
                  <a:cubicBezTo>
                    <a:pt x="1967242" y="724010"/>
                    <a:pt x="1933308" y="757944"/>
                    <a:pt x="1891448" y="757944"/>
                  </a:cubicBezTo>
                  <a:lnTo>
                    <a:pt x="75794" y="757944"/>
                  </a:lnTo>
                  <a:cubicBezTo>
                    <a:pt x="33934" y="757944"/>
                    <a:pt x="0" y="724010"/>
                    <a:pt x="0" y="682150"/>
                  </a:cubicBezTo>
                  <a:lnTo>
                    <a:pt x="0" y="75794"/>
                  </a:lnTo>
                  <a:close/>
                </a:path>
              </a:pathLst>
            </a:custGeom>
            <a:gradFill>
              <a:gsLst>
                <a:gs pos="0">
                  <a:srgbClr val="5E697B"/>
                </a:gs>
                <a:gs pos="50000">
                  <a:srgbClr val="42536A"/>
                </a:gs>
                <a:gs pos="100000">
                  <a:srgbClr val="38495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200" b="1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數據準備</a:t>
              </a:r>
              <a:endParaRPr sz="1467"/>
            </a:p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endParaRPr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818332" y="6023682"/>
              <a:ext cx="286671" cy="302052"/>
            </a:xfrm>
            <a:custGeom>
              <a:avLst/>
              <a:gdLst/>
              <a:ahLst/>
              <a:cxnLst/>
              <a:rect l="l" t="t" r="r" b="b"/>
              <a:pathLst>
                <a:path w="357222" h="302052" extrusionOk="0">
                  <a:moveTo>
                    <a:pt x="0" y="60410"/>
                  </a:moveTo>
                  <a:lnTo>
                    <a:pt x="206196" y="60410"/>
                  </a:lnTo>
                  <a:lnTo>
                    <a:pt x="206196" y="0"/>
                  </a:lnTo>
                  <a:lnTo>
                    <a:pt x="357222" y="151026"/>
                  </a:lnTo>
                  <a:lnTo>
                    <a:pt x="206196" y="302052"/>
                  </a:lnTo>
                  <a:lnTo>
                    <a:pt x="206196" y="241642"/>
                  </a:lnTo>
                  <a:lnTo>
                    <a:pt x="0" y="241642"/>
                  </a:lnTo>
                  <a:lnTo>
                    <a:pt x="0" y="60410"/>
                  </a:lnTo>
                  <a:close/>
                </a:path>
              </a:pathLst>
            </a:custGeom>
            <a:gradFill>
              <a:gsLst>
                <a:gs pos="0">
                  <a:srgbClr val="B6BAC0"/>
                </a:gs>
                <a:gs pos="50000">
                  <a:srgbClr val="ADB1B8"/>
                </a:gs>
                <a:gs pos="100000">
                  <a:srgbClr val="989CA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60400" rIns="90600" bIns="60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7585047" y="5478421"/>
            <a:ext cx="1462316" cy="757944"/>
          </a:xfrm>
          <a:custGeom>
            <a:avLst/>
            <a:gdLst/>
            <a:ahLst/>
            <a:cxnLst/>
            <a:rect l="l" t="t" r="r" b="b"/>
            <a:pathLst>
              <a:path w="1967242" h="757944" extrusionOk="0">
                <a:moveTo>
                  <a:pt x="0" y="75794"/>
                </a:moveTo>
                <a:cubicBezTo>
                  <a:pt x="0" y="33934"/>
                  <a:pt x="33934" y="0"/>
                  <a:pt x="75794" y="0"/>
                </a:cubicBezTo>
                <a:lnTo>
                  <a:pt x="1891448" y="0"/>
                </a:lnTo>
                <a:cubicBezTo>
                  <a:pt x="1933308" y="0"/>
                  <a:pt x="1967242" y="33934"/>
                  <a:pt x="1967242" y="75794"/>
                </a:cubicBezTo>
                <a:lnTo>
                  <a:pt x="1967242" y="682150"/>
                </a:lnTo>
                <a:cubicBezTo>
                  <a:pt x="1967242" y="724010"/>
                  <a:pt x="1933308" y="757944"/>
                  <a:pt x="1891448" y="757944"/>
                </a:cubicBezTo>
                <a:lnTo>
                  <a:pt x="75794" y="757944"/>
                </a:lnTo>
                <a:cubicBezTo>
                  <a:pt x="33934" y="757944"/>
                  <a:pt x="0" y="724010"/>
                  <a:pt x="0" y="682150"/>
                </a:cubicBezTo>
                <a:lnTo>
                  <a:pt x="0" y="75794"/>
                </a:lnTo>
                <a:close/>
              </a:path>
            </a:pathLst>
          </a:custGeom>
          <a:gradFill>
            <a:gsLst>
              <a:gs pos="0">
                <a:srgbClr val="5E697B"/>
              </a:gs>
              <a:gs pos="50000">
                <a:srgbClr val="42536A"/>
              </a:gs>
              <a:gs pos="100000">
                <a:srgbClr val="38495F"/>
              </a:gs>
            </a:gsLst>
            <a:lin ang="5400012" scaled="0"/>
          </a:gra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文字轉向量</a:t>
            </a:r>
            <a:endParaRPr sz="1467"/>
          </a:p>
        </p:txBody>
      </p:sp>
      <p:sp>
        <p:nvSpPr>
          <p:cNvPr id="72" name="Google Shape;72;p13"/>
          <p:cNvSpPr/>
          <p:nvPr/>
        </p:nvSpPr>
        <p:spPr>
          <a:xfrm>
            <a:off x="3339057" y="5457425"/>
            <a:ext cx="1462316" cy="757944"/>
          </a:xfrm>
          <a:custGeom>
            <a:avLst/>
            <a:gdLst/>
            <a:ahLst/>
            <a:cxnLst/>
            <a:rect l="l" t="t" r="r" b="b"/>
            <a:pathLst>
              <a:path w="1967242" h="757944" extrusionOk="0">
                <a:moveTo>
                  <a:pt x="0" y="75794"/>
                </a:moveTo>
                <a:cubicBezTo>
                  <a:pt x="0" y="33934"/>
                  <a:pt x="33934" y="0"/>
                  <a:pt x="75794" y="0"/>
                </a:cubicBezTo>
                <a:lnTo>
                  <a:pt x="1891448" y="0"/>
                </a:lnTo>
                <a:cubicBezTo>
                  <a:pt x="1933308" y="0"/>
                  <a:pt x="1967242" y="33934"/>
                  <a:pt x="1967242" y="75794"/>
                </a:cubicBezTo>
                <a:lnTo>
                  <a:pt x="1967242" y="682150"/>
                </a:lnTo>
                <a:cubicBezTo>
                  <a:pt x="1967242" y="724010"/>
                  <a:pt x="1933308" y="757944"/>
                  <a:pt x="1891448" y="757944"/>
                </a:cubicBezTo>
                <a:lnTo>
                  <a:pt x="75794" y="757944"/>
                </a:lnTo>
                <a:cubicBezTo>
                  <a:pt x="33934" y="757944"/>
                  <a:pt x="0" y="724010"/>
                  <a:pt x="0" y="682150"/>
                </a:cubicBezTo>
                <a:lnTo>
                  <a:pt x="0" y="75794"/>
                </a:lnTo>
                <a:close/>
              </a:path>
            </a:pathLst>
          </a:custGeom>
          <a:gradFill>
            <a:gsLst>
              <a:gs pos="0">
                <a:srgbClr val="5E697B"/>
              </a:gs>
              <a:gs pos="50000">
                <a:srgbClr val="42536A"/>
              </a:gs>
              <a:gs pos="100000">
                <a:srgbClr val="38495F"/>
              </a:gs>
            </a:gsLst>
            <a:lin ang="5400012" scaled="0"/>
          </a:gra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1200" b="1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選擇模型</a:t>
            </a:r>
            <a:endParaRPr sz="1467"/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462051" y="5481247"/>
            <a:ext cx="1462316" cy="757944"/>
          </a:xfrm>
          <a:custGeom>
            <a:avLst/>
            <a:gdLst/>
            <a:ahLst/>
            <a:cxnLst/>
            <a:rect l="l" t="t" r="r" b="b"/>
            <a:pathLst>
              <a:path w="1967242" h="757944" extrusionOk="0">
                <a:moveTo>
                  <a:pt x="0" y="75794"/>
                </a:moveTo>
                <a:cubicBezTo>
                  <a:pt x="0" y="33934"/>
                  <a:pt x="33934" y="0"/>
                  <a:pt x="75794" y="0"/>
                </a:cubicBezTo>
                <a:lnTo>
                  <a:pt x="1891448" y="0"/>
                </a:lnTo>
                <a:cubicBezTo>
                  <a:pt x="1933308" y="0"/>
                  <a:pt x="1967242" y="33934"/>
                  <a:pt x="1967242" y="75794"/>
                </a:cubicBezTo>
                <a:lnTo>
                  <a:pt x="1967242" y="682150"/>
                </a:lnTo>
                <a:cubicBezTo>
                  <a:pt x="1967242" y="724010"/>
                  <a:pt x="1933308" y="757944"/>
                  <a:pt x="1891448" y="757944"/>
                </a:cubicBezTo>
                <a:lnTo>
                  <a:pt x="75794" y="757944"/>
                </a:lnTo>
                <a:cubicBezTo>
                  <a:pt x="33934" y="757944"/>
                  <a:pt x="0" y="724010"/>
                  <a:pt x="0" y="682150"/>
                </a:cubicBezTo>
                <a:lnTo>
                  <a:pt x="0" y="75794"/>
                </a:lnTo>
                <a:close/>
              </a:path>
            </a:pathLst>
          </a:custGeom>
          <a:gradFill>
            <a:gsLst>
              <a:gs pos="0">
                <a:srgbClr val="5E697B"/>
              </a:gs>
              <a:gs pos="50000">
                <a:srgbClr val="42536A"/>
              </a:gs>
              <a:gs pos="100000">
                <a:srgbClr val="38495F"/>
              </a:gs>
            </a:gsLst>
            <a:lin ang="5400012" scaled="0"/>
          </a:gra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去除停用字</a:t>
            </a:r>
            <a:endParaRPr sz="1467"/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9708043" y="5478421"/>
            <a:ext cx="1462316" cy="757944"/>
          </a:xfrm>
          <a:custGeom>
            <a:avLst/>
            <a:gdLst/>
            <a:ahLst/>
            <a:cxnLst/>
            <a:rect l="l" t="t" r="r" b="b"/>
            <a:pathLst>
              <a:path w="1967242" h="757944" extrusionOk="0">
                <a:moveTo>
                  <a:pt x="0" y="75794"/>
                </a:moveTo>
                <a:cubicBezTo>
                  <a:pt x="0" y="33934"/>
                  <a:pt x="33934" y="0"/>
                  <a:pt x="75794" y="0"/>
                </a:cubicBezTo>
                <a:lnTo>
                  <a:pt x="1891448" y="0"/>
                </a:lnTo>
                <a:cubicBezTo>
                  <a:pt x="1933308" y="0"/>
                  <a:pt x="1967242" y="33934"/>
                  <a:pt x="1967242" y="75794"/>
                </a:cubicBezTo>
                <a:lnTo>
                  <a:pt x="1967242" y="682150"/>
                </a:lnTo>
                <a:cubicBezTo>
                  <a:pt x="1967242" y="724010"/>
                  <a:pt x="1933308" y="757944"/>
                  <a:pt x="1891448" y="757944"/>
                </a:cubicBezTo>
                <a:lnTo>
                  <a:pt x="75794" y="757944"/>
                </a:lnTo>
                <a:cubicBezTo>
                  <a:pt x="33934" y="757944"/>
                  <a:pt x="0" y="724010"/>
                  <a:pt x="0" y="682150"/>
                </a:cubicBezTo>
                <a:lnTo>
                  <a:pt x="0" y="75794"/>
                </a:lnTo>
                <a:close/>
              </a:path>
            </a:pathLst>
          </a:custGeom>
          <a:gradFill>
            <a:gsLst>
              <a:gs pos="0">
                <a:srgbClr val="5E697B"/>
              </a:gs>
              <a:gs pos="50000">
                <a:srgbClr val="42536A"/>
              </a:gs>
              <a:gs pos="100000">
                <a:srgbClr val="38495F"/>
              </a:gs>
            </a:gsLst>
            <a:lin ang="5400012" scaled="0"/>
          </a:gra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設定維度跟初始值</a:t>
            </a: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987980" y="5695869"/>
            <a:ext cx="286968" cy="302052"/>
          </a:xfrm>
          <a:custGeom>
            <a:avLst/>
            <a:gdLst/>
            <a:ahLst/>
            <a:cxnLst/>
            <a:rect l="l" t="t" r="r" b="b"/>
            <a:pathLst>
              <a:path w="357222" h="302052" extrusionOk="0">
                <a:moveTo>
                  <a:pt x="0" y="60410"/>
                </a:moveTo>
                <a:lnTo>
                  <a:pt x="206196" y="60410"/>
                </a:lnTo>
                <a:lnTo>
                  <a:pt x="206196" y="0"/>
                </a:lnTo>
                <a:lnTo>
                  <a:pt x="357222" y="151026"/>
                </a:lnTo>
                <a:lnTo>
                  <a:pt x="206196" y="302052"/>
                </a:lnTo>
                <a:lnTo>
                  <a:pt x="206196" y="241642"/>
                </a:lnTo>
                <a:lnTo>
                  <a:pt x="0" y="241642"/>
                </a:lnTo>
                <a:lnTo>
                  <a:pt x="0" y="60410"/>
                </a:lnTo>
                <a:close/>
              </a:path>
            </a:pathLst>
          </a:custGeom>
          <a:gradFill>
            <a:gsLst>
              <a:gs pos="0">
                <a:srgbClr val="B6BAC0"/>
              </a:gs>
              <a:gs pos="50000">
                <a:srgbClr val="ADB1B8"/>
              </a:gs>
              <a:gs pos="100000">
                <a:srgbClr val="989CA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60400" rIns="90600" bIns="604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9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9233969" y="5706367"/>
            <a:ext cx="286968" cy="302052"/>
          </a:xfrm>
          <a:custGeom>
            <a:avLst/>
            <a:gdLst/>
            <a:ahLst/>
            <a:cxnLst/>
            <a:rect l="l" t="t" r="r" b="b"/>
            <a:pathLst>
              <a:path w="357222" h="302052" extrusionOk="0">
                <a:moveTo>
                  <a:pt x="0" y="60410"/>
                </a:moveTo>
                <a:lnTo>
                  <a:pt x="206196" y="60410"/>
                </a:lnTo>
                <a:lnTo>
                  <a:pt x="206196" y="0"/>
                </a:lnTo>
                <a:lnTo>
                  <a:pt x="357222" y="151026"/>
                </a:lnTo>
                <a:lnTo>
                  <a:pt x="206196" y="302052"/>
                </a:lnTo>
                <a:lnTo>
                  <a:pt x="206196" y="241642"/>
                </a:lnTo>
                <a:lnTo>
                  <a:pt x="0" y="241642"/>
                </a:lnTo>
                <a:lnTo>
                  <a:pt x="0" y="60410"/>
                </a:lnTo>
                <a:close/>
              </a:path>
            </a:pathLst>
          </a:custGeom>
          <a:gradFill>
            <a:gsLst>
              <a:gs pos="0">
                <a:srgbClr val="B6BAC0"/>
              </a:gs>
              <a:gs pos="50000">
                <a:srgbClr val="ADB1B8"/>
              </a:gs>
              <a:gs pos="100000">
                <a:srgbClr val="989CA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60400" rIns="90600" bIns="604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9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7110975" y="5706367"/>
            <a:ext cx="286968" cy="302052"/>
          </a:xfrm>
          <a:custGeom>
            <a:avLst/>
            <a:gdLst/>
            <a:ahLst/>
            <a:cxnLst/>
            <a:rect l="l" t="t" r="r" b="b"/>
            <a:pathLst>
              <a:path w="357222" h="302052" extrusionOk="0">
                <a:moveTo>
                  <a:pt x="0" y="60410"/>
                </a:moveTo>
                <a:lnTo>
                  <a:pt x="206196" y="60410"/>
                </a:lnTo>
                <a:lnTo>
                  <a:pt x="206196" y="0"/>
                </a:lnTo>
                <a:lnTo>
                  <a:pt x="357222" y="151026"/>
                </a:lnTo>
                <a:lnTo>
                  <a:pt x="206196" y="302052"/>
                </a:lnTo>
                <a:lnTo>
                  <a:pt x="206196" y="241642"/>
                </a:lnTo>
                <a:lnTo>
                  <a:pt x="0" y="241642"/>
                </a:lnTo>
                <a:lnTo>
                  <a:pt x="0" y="60410"/>
                </a:lnTo>
                <a:close/>
              </a:path>
            </a:pathLst>
          </a:custGeom>
          <a:gradFill>
            <a:gsLst>
              <a:gs pos="0">
                <a:srgbClr val="B6BAC0"/>
              </a:gs>
              <a:gs pos="50000">
                <a:srgbClr val="ADB1B8"/>
              </a:gs>
              <a:gs pos="100000">
                <a:srgbClr val="989CA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60400" rIns="90600" bIns="604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9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250731" y="4256691"/>
            <a:ext cx="3204800" cy="9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 </a:t>
            </a:r>
            <a:r>
              <a:rPr lang="en-US" altLang="zh-TW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endParaRPr sz="1467"/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評論有一些罐頭文章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冗言贅字</a:t>
            </a:r>
            <a:endParaRPr sz="1467"/>
          </a:p>
        </p:txBody>
      </p:sp>
      <p:sp>
        <p:nvSpPr>
          <p:cNvPr id="79" name="Google Shape;79;p13"/>
          <p:cNvSpPr txBox="1"/>
          <p:nvPr/>
        </p:nvSpPr>
        <p:spPr>
          <a:xfrm>
            <a:off x="5871044" y="4256691"/>
            <a:ext cx="4400000" cy="9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解決辦法 </a:t>
            </a:r>
            <a:r>
              <a:rPr lang="en-US" altLang="zh-TW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endParaRPr sz="1467"/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</a:t>
            </a:r>
            <a:r>
              <a:rPr lang="en-US" altLang="zh-TW" sz="18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tag</a:t>
            </a: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調整向量權重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去除停用字</a:t>
            </a:r>
            <a:endParaRPr sz="146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72609" y="235811"/>
            <a:ext cx="10754400" cy="7852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zh-TW" altLang="en-US" sz="28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特徵工程</a:t>
            </a:r>
            <a:endParaRPr sz="28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非監督式學習 </a:t>
            </a:r>
            <a:r>
              <a:rPr lang="en-US" altLang="zh-TW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K-means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249381" y="6363855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1467"/>
          </a:p>
        </p:txBody>
      </p:sp>
      <p:sp>
        <p:nvSpPr>
          <p:cNvPr id="86" name="Google Shape;86;p14"/>
          <p:cNvSpPr/>
          <p:nvPr/>
        </p:nvSpPr>
        <p:spPr>
          <a:xfrm>
            <a:off x="1552987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資料蒐集</a:t>
            </a:r>
            <a:endParaRPr sz="1467"/>
          </a:p>
        </p:txBody>
      </p:sp>
      <p:sp>
        <p:nvSpPr>
          <p:cNvPr id="87" name="Google Shape;87;p14"/>
          <p:cNvSpPr/>
          <p:nvPr/>
        </p:nvSpPr>
        <p:spPr>
          <a:xfrm>
            <a:off x="285659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資料清整</a:t>
            </a:r>
            <a:endParaRPr sz="1467"/>
          </a:p>
        </p:txBody>
      </p:sp>
      <p:sp>
        <p:nvSpPr>
          <p:cNvPr id="88" name="Google Shape;88;p14"/>
          <p:cNvSpPr/>
          <p:nvPr/>
        </p:nvSpPr>
        <p:spPr>
          <a:xfrm>
            <a:off x="4160196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系統運算平台</a:t>
            </a:r>
            <a:endParaRPr sz="1467"/>
          </a:p>
        </p:txBody>
      </p:sp>
      <p:sp>
        <p:nvSpPr>
          <p:cNvPr id="89" name="Google Shape;89;p14"/>
          <p:cNvSpPr/>
          <p:nvPr/>
        </p:nvSpPr>
        <p:spPr>
          <a:xfrm>
            <a:off x="546380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敘述性統計</a:t>
            </a:r>
            <a:endParaRPr sz="1467"/>
          </a:p>
        </p:txBody>
      </p:sp>
      <p:sp>
        <p:nvSpPr>
          <p:cNvPr id="90" name="Google Shape;90;p14"/>
          <p:cNvSpPr/>
          <p:nvPr/>
        </p:nvSpPr>
        <p:spPr>
          <a:xfrm>
            <a:off x="6767407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特徵工程</a:t>
            </a:r>
            <a:endParaRPr sz="12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en-US" altLang="zh-TW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視覺化</a:t>
            </a:r>
            <a:endParaRPr sz="1467"/>
          </a:p>
        </p:txBody>
      </p:sp>
      <p:sp>
        <p:nvSpPr>
          <p:cNvPr id="91" name="Google Shape;91;p14"/>
          <p:cNvSpPr/>
          <p:nvPr/>
        </p:nvSpPr>
        <p:spPr>
          <a:xfrm>
            <a:off x="807101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推薦系統</a:t>
            </a:r>
            <a:endParaRPr sz="1467"/>
          </a:p>
        </p:txBody>
      </p:sp>
      <p:sp>
        <p:nvSpPr>
          <p:cNvPr id="92" name="Google Shape;92;p14"/>
          <p:cNvSpPr/>
          <p:nvPr/>
        </p:nvSpPr>
        <p:spPr>
          <a:xfrm>
            <a:off x="10678221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結論</a:t>
            </a:r>
            <a:endParaRPr sz="1467"/>
          </a:p>
        </p:txBody>
      </p:sp>
      <p:sp>
        <p:nvSpPr>
          <p:cNvPr id="93" name="Google Shape;93;p14"/>
          <p:cNvSpPr/>
          <p:nvPr/>
        </p:nvSpPr>
        <p:spPr>
          <a:xfrm>
            <a:off x="9374616" y="6359227"/>
            <a:ext cx="1209200" cy="4016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zh-TW" altLang="en-US" sz="12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網頁部署</a:t>
            </a:r>
            <a:endParaRPr sz="1467"/>
          </a:p>
        </p:txBody>
      </p:sp>
      <p:sp>
        <p:nvSpPr>
          <p:cNvPr id="94" name="Google Shape;94;p14"/>
          <p:cNvSpPr txBox="1"/>
          <p:nvPr/>
        </p:nvSpPr>
        <p:spPr>
          <a:xfrm>
            <a:off x="9636149" y="636303"/>
            <a:ext cx="1791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主講人 </a:t>
            </a:r>
            <a:r>
              <a:rPr lang="en-US" altLang="zh-TW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1867">
                <a:solidFill>
                  <a:srgbClr val="2F549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陳亭安</a:t>
            </a:r>
            <a:r>
              <a:rPr lang="zh-TW" alt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9439" y="1244005"/>
            <a:ext cx="2605967" cy="197904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53871" y="1311542"/>
            <a:ext cx="48692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87859" indent="-279393">
              <a:lnSpc>
                <a:spcPct val="200000"/>
              </a:lnSpc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</a:t>
            </a:r>
            <a:r>
              <a:rPr lang="en-US" altLang="zh-TW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值所以選擇非監督式學習</a:t>
            </a:r>
            <a:endParaRPr sz="2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79393">
              <a:lnSpc>
                <a:spcPct val="200000"/>
              </a:lnSpc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可解釋性高</a:t>
            </a:r>
            <a:endParaRPr sz="2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79393">
              <a:lnSpc>
                <a:spcPct val="200000"/>
              </a:lnSpc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用輪廓係數與手軸法交叉查找</a:t>
            </a:r>
            <a:r>
              <a:rPr lang="en-US" alt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lang="zh-TW" altLang="en-US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</a:t>
            </a:r>
            <a:endParaRPr sz="1467"/>
          </a:p>
        </p:txBody>
      </p:sp>
      <p:grpSp>
        <p:nvGrpSpPr>
          <p:cNvPr id="97" name="Google Shape;97;p14"/>
          <p:cNvGrpSpPr/>
          <p:nvPr/>
        </p:nvGrpSpPr>
        <p:grpSpPr>
          <a:xfrm>
            <a:off x="1162388" y="5347064"/>
            <a:ext cx="9999849" cy="781765"/>
            <a:chOff x="1122218" y="5774740"/>
            <a:chExt cx="9999849" cy="781765"/>
          </a:xfrm>
        </p:grpSpPr>
        <p:grpSp>
          <p:nvGrpSpPr>
            <p:cNvPr id="98" name="Google Shape;98;p14"/>
            <p:cNvGrpSpPr/>
            <p:nvPr/>
          </p:nvGrpSpPr>
          <p:grpSpPr>
            <a:xfrm>
              <a:off x="1122218" y="5795736"/>
              <a:ext cx="1941494" cy="757944"/>
              <a:chOff x="1122218" y="5795736"/>
              <a:chExt cx="1941494" cy="757944"/>
            </a:xfrm>
          </p:grpSpPr>
          <p:sp>
            <p:nvSpPr>
              <p:cNvPr id="99" name="Google Shape;99;p14"/>
              <p:cNvSpPr/>
              <p:nvPr/>
            </p:nvSpPr>
            <p:spPr>
              <a:xfrm>
                <a:off x="1122218" y="5795736"/>
                <a:ext cx="1460677" cy="757944"/>
              </a:xfrm>
              <a:custGeom>
                <a:avLst/>
                <a:gdLst/>
                <a:ahLst/>
                <a:cxnLst/>
                <a:rect l="l" t="t" r="r" b="b"/>
                <a:pathLst>
                  <a:path w="1967242" h="757944" extrusionOk="0">
                    <a:moveTo>
                      <a:pt x="0" y="75794"/>
                    </a:moveTo>
                    <a:cubicBezTo>
                      <a:pt x="0" y="33934"/>
                      <a:pt x="33934" y="0"/>
                      <a:pt x="75794" y="0"/>
                    </a:cubicBezTo>
                    <a:lnTo>
                      <a:pt x="1891448" y="0"/>
                    </a:lnTo>
                    <a:cubicBezTo>
                      <a:pt x="1933308" y="0"/>
                      <a:pt x="1967242" y="33934"/>
                      <a:pt x="1967242" y="75794"/>
                    </a:cubicBezTo>
                    <a:lnTo>
                      <a:pt x="1967242" y="682150"/>
                    </a:lnTo>
                    <a:cubicBezTo>
                      <a:pt x="1967242" y="724010"/>
                      <a:pt x="1933308" y="757944"/>
                      <a:pt x="1891448" y="757944"/>
                    </a:cubicBezTo>
                    <a:lnTo>
                      <a:pt x="75794" y="757944"/>
                    </a:lnTo>
                    <a:cubicBezTo>
                      <a:pt x="33934" y="757944"/>
                      <a:pt x="0" y="724010"/>
                      <a:pt x="0" y="682150"/>
                    </a:cubicBezTo>
                    <a:lnTo>
                      <a:pt x="0" y="75794"/>
                    </a:lnTo>
                    <a:close/>
                  </a:path>
                </a:pathLst>
              </a:custGeom>
              <a:gradFill>
                <a:gsLst>
                  <a:gs pos="0">
                    <a:srgbClr val="5E697B"/>
                  </a:gs>
                  <a:gs pos="50000">
                    <a:srgbClr val="42536A"/>
                  </a:gs>
                  <a:gs pos="100000">
                    <a:srgbClr val="38495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7900" tIns="67900" rIns="67900" bIns="6790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TW" altLang="en-US" sz="12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把評論與</a:t>
                </a:r>
                <a:r>
                  <a:rPr lang="en-US" altLang="zh-TW" sz="1200" b="1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tag</a:t>
                </a:r>
                <a:r>
                  <a:rPr lang="zh-TW" altLang="en-US" sz="12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轉成</a:t>
                </a:r>
                <a:endParaRPr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zh-TW" altLang="en-US" sz="12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詞向量</a:t>
                </a:r>
                <a:endParaRPr sz="1467" b="1"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2777041" y="6013183"/>
                <a:ext cx="286671" cy="302052"/>
              </a:xfrm>
              <a:custGeom>
                <a:avLst/>
                <a:gdLst/>
                <a:ahLst/>
                <a:cxnLst/>
                <a:rect l="l" t="t" r="r" b="b"/>
                <a:pathLst>
                  <a:path w="357222" h="302052" extrusionOk="0">
                    <a:moveTo>
                      <a:pt x="0" y="60410"/>
                    </a:moveTo>
                    <a:lnTo>
                      <a:pt x="206196" y="60410"/>
                    </a:lnTo>
                    <a:lnTo>
                      <a:pt x="206196" y="0"/>
                    </a:lnTo>
                    <a:lnTo>
                      <a:pt x="357222" y="151026"/>
                    </a:lnTo>
                    <a:lnTo>
                      <a:pt x="206196" y="302052"/>
                    </a:lnTo>
                    <a:lnTo>
                      <a:pt x="206196" y="241642"/>
                    </a:lnTo>
                    <a:lnTo>
                      <a:pt x="0" y="241642"/>
                    </a:lnTo>
                    <a:lnTo>
                      <a:pt x="0" y="60410"/>
                    </a:lnTo>
                    <a:close/>
                  </a:path>
                </a:pathLst>
              </a:custGeom>
              <a:gradFill>
                <a:gsLst>
                  <a:gs pos="0">
                    <a:srgbClr val="B6BAC0"/>
                  </a:gs>
                  <a:gs pos="50000">
                    <a:srgbClr val="ADB1B8"/>
                  </a:gs>
                  <a:gs pos="100000">
                    <a:srgbClr val="989CA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0" tIns="60400" rIns="90600" bIns="6040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933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" name="Google Shape;101;p14"/>
            <p:cNvSpPr/>
            <p:nvPr/>
          </p:nvSpPr>
          <p:spPr>
            <a:xfrm>
              <a:off x="7526597" y="5795736"/>
              <a:ext cx="1460677" cy="757944"/>
            </a:xfrm>
            <a:custGeom>
              <a:avLst/>
              <a:gdLst/>
              <a:ahLst/>
              <a:cxnLst/>
              <a:rect l="l" t="t" r="r" b="b"/>
              <a:pathLst>
                <a:path w="1967242" h="757944" extrusionOk="0">
                  <a:moveTo>
                    <a:pt x="0" y="75794"/>
                  </a:moveTo>
                  <a:cubicBezTo>
                    <a:pt x="0" y="33934"/>
                    <a:pt x="33934" y="0"/>
                    <a:pt x="75794" y="0"/>
                  </a:cubicBezTo>
                  <a:lnTo>
                    <a:pt x="1891448" y="0"/>
                  </a:lnTo>
                  <a:cubicBezTo>
                    <a:pt x="1933308" y="0"/>
                    <a:pt x="1967242" y="33934"/>
                    <a:pt x="1967242" y="75794"/>
                  </a:cubicBezTo>
                  <a:lnTo>
                    <a:pt x="1967242" y="682150"/>
                  </a:lnTo>
                  <a:cubicBezTo>
                    <a:pt x="1967242" y="724010"/>
                    <a:pt x="1933308" y="757944"/>
                    <a:pt x="1891448" y="757944"/>
                  </a:cubicBezTo>
                  <a:lnTo>
                    <a:pt x="75794" y="757944"/>
                  </a:lnTo>
                  <a:cubicBezTo>
                    <a:pt x="33934" y="757944"/>
                    <a:pt x="0" y="724010"/>
                    <a:pt x="0" y="682150"/>
                  </a:cubicBezTo>
                  <a:lnTo>
                    <a:pt x="0" y="75794"/>
                  </a:lnTo>
                  <a:close/>
                </a:path>
              </a:pathLst>
            </a:custGeom>
            <a:gradFill>
              <a:gsLst>
                <a:gs pos="0">
                  <a:srgbClr val="5E697B"/>
                </a:gs>
                <a:gs pos="50000">
                  <a:srgbClr val="42536A"/>
                </a:gs>
                <a:gs pos="100000">
                  <a:srgbClr val="38495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將數據分配到最近的分群中心</a:t>
              </a:r>
              <a:endParaRPr sz="1467" b="1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257011" y="5774740"/>
              <a:ext cx="1460677" cy="757944"/>
            </a:xfrm>
            <a:custGeom>
              <a:avLst/>
              <a:gdLst/>
              <a:ahLst/>
              <a:cxnLst/>
              <a:rect l="l" t="t" r="r" b="b"/>
              <a:pathLst>
                <a:path w="1967242" h="757944" extrusionOk="0">
                  <a:moveTo>
                    <a:pt x="0" y="75794"/>
                  </a:moveTo>
                  <a:cubicBezTo>
                    <a:pt x="0" y="33934"/>
                    <a:pt x="33934" y="0"/>
                    <a:pt x="75794" y="0"/>
                  </a:cubicBezTo>
                  <a:lnTo>
                    <a:pt x="1891448" y="0"/>
                  </a:lnTo>
                  <a:cubicBezTo>
                    <a:pt x="1933308" y="0"/>
                    <a:pt x="1967242" y="33934"/>
                    <a:pt x="1967242" y="75794"/>
                  </a:cubicBezTo>
                  <a:lnTo>
                    <a:pt x="1967242" y="682150"/>
                  </a:lnTo>
                  <a:cubicBezTo>
                    <a:pt x="1967242" y="724010"/>
                    <a:pt x="1933308" y="757944"/>
                    <a:pt x="1891448" y="757944"/>
                  </a:cubicBezTo>
                  <a:lnTo>
                    <a:pt x="75794" y="757944"/>
                  </a:lnTo>
                  <a:cubicBezTo>
                    <a:pt x="33934" y="757944"/>
                    <a:pt x="0" y="724010"/>
                    <a:pt x="0" y="682150"/>
                  </a:cubicBezTo>
                  <a:lnTo>
                    <a:pt x="0" y="75794"/>
                  </a:lnTo>
                  <a:close/>
                </a:path>
              </a:pathLst>
            </a:custGeom>
            <a:gradFill>
              <a:gsLst>
                <a:gs pos="0">
                  <a:srgbClr val="5E697B"/>
                </a:gs>
                <a:gs pos="50000">
                  <a:srgbClr val="42536A"/>
                </a:gs>
                <a:gs pos="100000">
                  <a:srgbClr val="38495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隨機打</a:t>
              </a:r>
              <a:r>
                <a:rPr lang="en-US" altLang="zh-TW" sz="12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k</a:t>
              </a: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群當中心點再以距離計算分群與中心點</a:t>
              </a:r>
              <a:endParaRPr sz="1467" b="1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91804" y="5798561"/>
              <a:ext cx="1460677" cy="757944"/>
            </a:xfrm>
            <a:custGeom>
              <a:avLst/>
              <a:gdLst/>
              <a:ahLst/>
              <a:cxnLst/>
              <a:rect l="l" t="t" r="r" b="b"/>
              <a:pathLst>
                <a:path w="1967242" h="757944" extrusionOk="0">
                  <a:moveTo>
                    <a:pt x="0" y="75794"/>
                  </a:moveTo>
                  <a:cubicBezTo>
                    <a:pt x="0" y="33934"/>
                    <a:pt x="33934" y="0"/>
                    <a:pt x="75794" y="0"/>
                  </a:cubicBezTo>
                  <a:lnTo>
                    <a:pt x="1891448" y="0"/>
                  </a:lnTo>
                  <a:cubicBezTo>
                    <a:pt x="1933308" y="0"/>
                    <a:pt x="1967242" y="33934"/>
                    <a:pt x="1967242" y="75794"/>
                  </a:cubicBezTo>
                  <a:lnTo>
                    <a:pt x="1967242" y="682150"/>
                  </a:lnTo>
                  <a:cubicBezTo>
                    <a:pt x="1967242" y="724010"/>
                    <a:pt x="1933308" y="757944"/>
                    <a:pt x="1891448" y="757944"/>
                  </a:cubicBezTo>
                  <a:lnTo>
                    <a:pt x="75794" y="757944"/>
                  </a:lnTo>
                  <a:cubicBezTo>
                    <a:pt x="33934" y="757944"/>
                    <a:pt x="0" y="724010"/>
                    <a:pt x="0" y="682150"/>
                  </a:cubicBezTo>
                  <a:lnTo>
                    <a:pt x="0" y="75794"/>
                  </a:lnTo>
                  <a:close/>
                </a:path>
              </a:pathLst>
            </a:custGeom>
            <a:gradFill>
              <a:gsLst>
                <a:gs pos="0">
                  <a:srgbClr val="5E697B"/>
                </a:gs>
                <a:gs pos="50000">
                  <a:srgbClr val="42536A"/>
                </a:gs>
                <a:gs pos="100000">
                  <a:srgbClr val="38495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重複直到收斂或達到最大迭代次數</a:t>
              </a:r>
              <a:endParaRPr sz="1467" b="1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9661390" y="5795736"/>
              <a:ext cx="1460677" cy="757944"/>
            </a:xfrm>
            <a:custGeom>
              <a:avLst/>
              <a:gdLst/>
              <a:ahLst/>
              <a:cxnLst/>
              <a:rect l="l" t="t" r="r" b="b"/>
              <a:pathLst>
                <a:path w="1967242" h="757944" extrusionOk="0">
                  <a:moveTo>
                    <a:pt x="0" y="75794"/>
                  </a:moveTo>
                  <a:cubicBezTo>
                    <a:pt x="0" y="33934"/>
                    <a:pt x="33934" y="0"/>
                    <a:pt x="75794" y="0"/>
                  </a:cubicBezTo>
                  <a:lnTo>
                    <a:pt x="1891448" y="0"/>
                  </a:lnTo>
                  <a:cubicBezTo>
                    <a:pt x="1933308" y="0"/>
                    <a:pt x="1967242" y="33934"/>
                    <a:pt x="1967242" y="75794"/>
                  </a:cubicBezTo>
                  <a:lnTo>
                    <a:pt x="1967242" y="682150"/>
                  </a:lnTo>
                  <a:cubicBezTo>
                    <a:pt x="1967242" y="724010"/>
                    <a:pt x="1933308" y="757944"/>
                    <a:pt x="1891448" y="757944"/>
                  </a:cubicBezTo>
                  <a:lnTo>
                    <a:pt x="75794" y="757944"/>
                  </a:lnTo>
                  <a:cubicBezTo>
                    <a:pt x="33934" y="757944"/>
                    <a:pt x="0" y="724010"/>
                    <a:pt x="0" y="682150"/>
                  </a:cubicBezTo>
                  <a:lnTo>
                    <a:pt x="0" y="75794"/>
                  </a:lnTo>
                  <a:close/>
                </a:path>
              </a:pathLst>
            </a:custGeom>
            <a:gradFill>
              <a:gsLst>
                <a:gs pos="0">
                  <a:srgbClr val="5E697B"/>
                </a:gs>
                <a:gs pos="50000">
                  <a:srgbClr val="42536A"/>
                </a:gs>
                <a:gs pos="100000">
                  <a:srgbClr val="38495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TW" altLang="en-US" sz="1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更新分群中心為每個群的平均值</a:t>
              </a:r>
              <a:endParaRPr sz="1467" b="1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911834" y="6013183"/>
              <a:ext cx="286671" cy="302052"/>
            </a:xfrm>
            <a:custGeom>
              <a:avLst/>
              <a:gdLst/>
              <a:ahLst/>
              <a:cxnLst/>
              <a:rect l="l" t="t" r="r" b="b"/>
              <a:pathLst>
                <a:path w="357222" h="302052" extrusionOk="0">
                  <a:moveTo>
                    <a:pt x="0" y="60410"/>
                  </a:moveTo>
                  <a:lnTo>
                    <a:pt x="206196" y="60410"/>
                  </a:lnTo>
                  <a:lnTo>
                    <a:pt x="206196" y="0"/>
                  </a:lnTo>
                  <a:lnTo>
                    <a:pt x="357222" y="151026"/>
                  </a:lnTo>
                  <a:lnTo>
                    <a:pt x="206196" y="302052"/>
                  </a:lnTo>
                  <a:lnTo>
                    <a:pt x="206196" y="241642"/>
                  </a:lnTo>
                  <a:lnTo>
                    <a:pt x="0" y="241642"/>
                  </a:lnTo>
                  <a:lnTo>
                    <a:pt x="0" y="60410"/>
                  </a:lnTo>
                  <a:close/>
                </a:path>
              </a:pathLst>
            </a:custGeom>
            <a:gradFill>
              <a:gsLst>
                <a:gs pos="0">
                  <a:srgbClr val="B6BAC0"/>
                </a:gs>
                <a:gs pos="50000">
                  <a:srgbClr val="ADB1B8"/>
                </a:gs>
                <a:gs pos="100000">
                  <a:srgbClr val="989CA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60400" rIns="90600" bIns="60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9181420" y="6023682"/>
              <a:ext cx="286671" cy="302052"/>
            </a:xfrm>
            <a:custGeom>
              <a:avLst/>
              <a:gdLst/>
              <a:ahLst/>
              <a:cxnLst/>
              <a:rect l="l" t="t" r="r" b="b"/>
              <a:pathLst>
                <a:path w="357222" h="302052" extrusionOk="0">
                  <a:moveTo>
                    <a:pt x="0" y="60410"/>
                  </a:moveTo>
                  <a:lnTo>
                    <a:pt x="206196" y="60410"/>
                  </a:lnTo>
                  <a:lnTo>
                    <a:pt x="206196" y="0"/>
                  </a:lnTo>
                  <a:lnTo>
                    <a:pt x="357222" y="151026"/>
                  </a:lnTo>
                  <a:lnTo>
                    <a:pt x="206196" y="302052"/>
                  </a:lnTo>
                  <a:lnTo>
                    <a:pt x="206196" y="241642"/>
                  </a:lnTo>
                  <a:lnTo>
                    <a:pt x="0" y="241642"/>
                  </a:lnTo>
                  <a:lnTo>
                    <a:pt x="0" y="60410"/>
                  </a:lnTo>
                  <a:close/>
                </a:path>
              </a:pathLst>
            </a:custGeom>
            <a:gradFill>
              <a:gsLst>
                <a:gs pos="0">
                  <a:srgbClr val="B6BAC0"/>
                </a:gs>
                <a:gs pos="50000">
                  <a:srgbClr val="ADB1B8"/>
                </a:gs>
                <a:gs pos="100000">
                  <a:srgbClr val="989CA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60400" rIns="90600" bIns="60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46627" y="6023682"/>
              <a:ext cx="286671" cy="302052"/>
            </a:xfrm>
            <a:custGeom>
              <a:avLst/>
              <a:gdLst/>
              <a:ahLst/>
              <a:cxnLst/>
              <a:rect l="l" t="t" r="r" b="b"/>
              <a:pathLst>
                <a:path w="357222" h="302052" extrusionOk="0">
                  <a:moveTo>
                    <a:pt x="0" y="60410"/>
                  </a:moveTo>
                  <a:lnTo>
                    <a:pt x="206196" y="60410"/>
                  </a:lnTo>
                  <a:lnTo>
                    <a:pt x="206196" y="0"/>
                  </a:lnTo>
                  <a:lnTo>
                    <a:pt x="357222" y="151026"/>
                  </a:lnTo>
                  <a:lnTo>
                    <a:pt x="206196" y="302052"/>
                  </a:lnTo>
                  <a:lnTo>
                    <a:pt x="206196" y="241642"/>
                  </a:lnTo>
                  <a:lnTo>
                    <a:pt x="0" y="241642"/>
                  </a:lnTo>
                  <a:lnTo>
                    <a:pt x="0" y="60410"/>
                  </a:lnTo>
                  <a:close/>
                </a:path>
              </a:pathLst>
            </a:custGeom>
            <a:gradFill>
              <a:gsLst>
                <a:gs pos="0">
                  <a:srgbClr val="B6BAC0"/>
                </a:gs>
                <a:gs pos="50000">
                  <a:srgbClr val="ADB1B8"/>
                </a:gs>
                <a:gs pos="100000">
                  <a:srgbClr val="989CA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60400" rIns="90600" bIns="60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4422324" y="3787734"/>
            <a:ext cx="3489200" cy="9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用輪廓係數比對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設定隨機打點次數</a:t>
            </a:r>
            <a:endParaRPr sz="1467"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9439" y="3245623"/>
            <a:ext cx="2782773" cy="208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153127" y="3788171"/>
            <a:ext cx="3489200" cy="9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zh-TW" sz="18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值難以尋找</a:t>
            </a:r>
            <a:endParaRPr sz="1867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初始值難以尋找</a:t>
            </a:r>
            <a:endParaRPr sz="146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02FCC50-9F56-47DA-8752-0D008E5E796D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陳亭安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21" name="內容版面配置區 5">
            <a:extLst>
              <a:ext uri="{FF2B5EF4-FFF2-40B4-BE49-F238E27FC236}">
                <a16:creationId xmlns:a16="http://schemas.microsoft.com/office/drawing/2014/main" id="{CD145C2C-F856-43FF-8217-C1902E0D2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5" y="1140256"/>
            <a:ext cx="4821676" cy="241083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C7DBD24-BFDE-4BEF-A9A1-362C6DCA326A}"/>
              </a:ext>
            </a:extLst>
          </p:cNvPr>
          <p:cNvSpPr txBox="1"/>
          <p:nvPr/>
        </p:nvSpPr>
        <p:spPr>
          <a:xfrm>
            <a:off x="1004306" y="3677741"/>
            <a:ext cx="48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為什麼設定 </a:t>
            </a:r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Vector_size</a:t>
            </a:r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100?</a:t>
            </a:r>
            <a:endParaRPr lang="zh-TW" altLang="en-US" sz="24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F317DE-9574-498F-80AF-73DC9766EC92}"/>
              </a:ext>
            </a:extLst>
          </p:cNvPr>
          <p:cNvSpPr txBox="1"/>
          <p:nvPr/>
        </p:nvSpPr>
        <p:spPr>
          <a:xfrm>
            <a:off x="1023555" y="4142001"/>
            <a:ext cx="4058815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文字向量有 </a:t>
            </a:r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維度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主成分分析證明 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80DA9E9-8802-419E-9984-CF7D03230066}"/>
              </a:ext>
            </a:extLst>
          </p:cNvPr>
          <p:cNvSpPr txBox="1"/>
          <p:nvPr/>
        </p:nvSpPr>
        <p:spPr>
          <a:xfrm>
            <a:off x="1269220" y="5563391"/>
            <a:ext cx="3174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每多一維度可解釋力變高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BF9ABA3-A828-4E0A-9FF4-7BC277946856}"/>
              </a:ext>
            </a:extLst>
          </p:cNvPr>
          <p:cNvSpPr txBox="1"/>
          <p:nvPr/>
        </p:nvSpPr>
        <p:spPr>
          <a:xfrm>
            <a:off x="9979106" y="2281285"/>
            <a:ext cx="187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群比相關性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39CF42D-B3A9-4B78-8935-BFCCED964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71" y="3449479"/>
            <a:ext cx="4106991" cy="27722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F382FD7-60FF-4A94-A481-D36DAF2E59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3" y="1233768"/>
            <a:ext cx="3252195" cy="21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4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B861AA1-52EE-4270-938B-F6B82CB6781E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2A9B2A9-9972-4560-B989-EF9B0204682D}"/>
              </a:ext>
            </a:extLst>
          </p:cNvPr>
          <p:cNvSpPr txBox="1"/>
          <p:nvPr/>
        </p:nvSpPr>
        <p:spPr>
          <a:xfrm>
            <a:off x="2179275" y="1227882"/>
            <a:ext cx="2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統計資料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77D0622-C208-448C-87B0-51F10C1EB96D}"/>
              </a:ext>
            </a:extLst>
          </p:cNvPr>
          <p:cNvGraphicFramePr>
            <a:graphicFrameLocks noGrp="1"/>
          </p:cNvGraphicFramePr>
          <p:nvPr/>
        </p:nvGraphicFramePr>
        <p:xfrm>
          <a:off x="672610" y="1620021"/>
          <a:ext cx="5401668" cy="2874794"/>
        </p:xfrm>
        <a:graphic>
          <a:graphicData uri="http://schemas.openxmlformats.org/drawingml/2006/table">
            <a:tbl>
              <a:tblPr/>
              <a:tblGrid>
                <a:gridCol w="635490">
                  <a:extLst>
                    <a:ext uri="{9D8B030D-6E8A-4147-A177-3AD203B41FA5}">
                      <a16:colId xmlns:a16="http://schemas.microsoft.com/office/drawing/2014/main" val="3991943955"/>
                    </a:ext>
                  </a:extLst>
                </a:gridCol>
                <a:gridCol w="1624031">
                  <a:extLst>
                    <a:ext uri="{9D8B030D-6E8A-4147-A177-3AD203B41FA5}">
                      <a16:colId xmlns:a16="http://schemas.microsoft.com/office/drawing/2014/main" val="3543063427"/>
                    </a:ext>
                  </a:extLst>
                </a:gridCol>
                <a:gridCol w="1085630">
                  <a:extLst>
                    <a:ext uri="{9D8B030D-6E8A-4147-A177-3AD203B41FA5}">
                      <a16:colId xmlns:a16="http://schemas.microsoft.com/office/drawing/2014/main" val="2581044200"/>
                    </a:ext>
                  </a:extLst>
                </a:gridCol>
                <a:gridCol w="626664">
                  <a:extLst>
                    <a:ext uri="{9D8B030D-6E8A-4147-A177-3AD203B41FA5}">
                      <a16:colId xmlns:a16="http://schemas.microsoft.com/office/drawing/2014/main" val="966146411"/>
                    </a:ext>
                  </a:extLst>
                </a:gridCol>
                <a:gridCol w="803189">
                  <a:extLst>
                    <a:ext uri="{9D8B030D-6E8A-4147-A177-3AD203B41FA5}">
                      <a16:colId xmlns:a16="http://schemas.microsoft.com/office/drawing/2014/main" val="1015952557"/>
                    </a:ext>
                  </a:extLst>
                </a:gridCol>
                <a:gridCol w="626664">
                  <a:extLst>
                    <a:ext uri="{9D8B030D-6E8A-4147-A177-3AD203B41FA5}">
                      <a16:colId xmlns:a16="http://schemas.microsoft.com/office/drawing/2014/main" val="3845182161"/>
                    </a:ext>
                  </a:extLst>
                </a:gridCol>
              </a:tblGrid>
              <a:tr h="2211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Group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Group Name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評論數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景點數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平均星級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標準差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13656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古蹟漫遊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5159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1973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0.28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846463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自然風景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33284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4265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0.31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55302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探索與冒險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265841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8742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454147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冷門未知景點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735557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10307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08055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異域風情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27654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5640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0.29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454976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當地文化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43914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5418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0.30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264318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山海間的呼吸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280432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9968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0.37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729160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城市文化掠影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359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0.36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96248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藝術之旅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494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0.42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5018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探索美食與文化掠影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346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0.47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715968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手工藝與傳統工坊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208778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8549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50417"/>
                  </a:ext>
                </a:extLst>
              </a:tr>
              <a:tr h="221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夜市與味覺旅行</a:t>
                      </a:r>
                    </a:p>
                  </a:txBody>
                  <a:tcPr marL="8846" marR="8846" marT="8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150108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8124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0.34</a:t>
                      </a:r>
                    </a:p>
                  </a:txBody>
                  <a:tcPr marL="8846" marR="8846" marT="8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39071"/>
                  </a:ext>
                </a:extLst>
              </a:tr>
            </a:tbl>
          </a:graphicData>
        </a:graphic>
      </p:graphicFrame>
      <p:sp>
        <p:nvSpPr>
          <p:cNvPr id="32" name="文字方塊 31">
            <a:extLst>
              <a:ext uri="{FF2B5EF4-FFF2-40B4-BE49-F238E27FC236}">
                <a16:creationId xmlns:a16="http://schemas.microsoft.com/office/drawing/2014/main" id="{33A02063-2937-4BB9-B28F-A4B4AD9BFBDE}"/>
              </a:ext>
            </a:extLst>
          </p:cNvPr>
          <p:cNvSpPr txBox="1"/>
          <p:nvPr/>
        </p:nvSpPr>
        <p:spPr>
          <a:xfrm>
            <a:off x="2283830" y="4434780"/>
            <a:ext cx="2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群組星級分佈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7E1C62F-B7B1-42DB-ADDA-C5260D9B4D4F}"/>
              </a:ext>
            </a:extLst>
          </p:cNvPr>
          <p:cNvSpPr txBox="1"/>
          <p:nvPr/>
        </p:nvSpPr>
        <p:spPr>
          <a:xfrm>
            <a:off x="6806956" y="1250689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古蹟漫遊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5E0E749-06DE-4E65-BE65-F1BCAAF614F9}"/>
              </a:ext>
            </a:extLst>
          </p:cNvPr>
          <p:cNvSpPr txBox="1"/>
          <p:nvPr/>
        </p:nvSpPr>
        <p:spPr>
          <a:xfrm>
            <a:off x="8066796" y="1250689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歷史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傳統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52B8E032-A79C-4828-A4EA-8F83B6463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1" t="23111" r="36214" b="22304"/>
          <a:stretch/>
        </p:blipFill>
        <p:spPr>
          <a:xfrm>
            <a:off x="9175656" y="1684092"/>
            <a:ext cx="1958834" cy="1929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CDAA58AF-A879-45B2-8D6D-7F8746BB3A15}"/>
              </a:ext>
            </a:extLst>
          </p:cNvPr>
          <p:cNvGrpSpPr/>
          <p:nvPr/>
        </p:nvGrpSpPr>
        <p:grpSpPr>
          <a:xfrm>
            <a:off x="6806955" y="1692802"/>
            <a:ext cx="1976400" cy="1920363"/>
            <a:chOff x="9305293" y="1629869"/>
            <a:chExt cx="2247833" cy="2154920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2317204-7F42-4F51-9939-06C0C2205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02" t="26389" r="21697" b="3924"/>
            <a:stretch/>
          </p:blipFill>
          <p:spPr>
            <a:xfrm>
              <a:off x="9324550" y="1629869"/>
              <a:ext cx="2228576" cy="215492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A28B770A-BDED-43B7-8FD7-1F8DEB18E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282" t="3106" r="-5" b="2185"/>
            <a:stretch/>
          </p:blipFill>
          <p:spPr>
            <a:xfrm>
              <a:off x="9305293" y="3331677"/>
              <a:ext cx="1080000" cy="449482"/>
            </a:xfrm>
            <a:prstGeom prst="rect">
              <a:avLst/>
            </a:prstGeom>
          </p:spPr>
        </p:pic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83906E3E-7867-4FCA-9C00-DF36F2F84349}"/>
                </a:ext>
              </a:extLst>
            </p:cNvPr>
            <p:cNvCxnSpPr/>
            <p:nvPr/>
          </p:nvCxnSpPr>
          <p:spPr>
            <a:xfrm flipH="1">
              <a:off x="9529122" y="2024957"/>
              <a:ext cx="144000" cy="125693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F56714F0-BFEF-4ECB-A1BF-5786C9937BCD}"/>
                </a:ext>
              </a:extLst>
            </p:cNvPr>
            <p:cNvSpPr txBox="1"/>
            <p:nvPr/>
          </p:nvSpPr>
          <p:spPr>
            <a:xfrm>
              <a:off x="9626389" y="1749207"/>
              <a:ext cx="75890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Consolas" panose="020B0609020204030204" pitchFamily="49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MAX</a:t>
              </a:r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AB5719C-72A3-4FE0-9217-821F6E76E80E}"/>
              </a:ext>
            </a:extLst>
          </p:cNvPr>
          <p:cNvSpPr txBox="1"/>
          <p:nvPr/>
        </p:nvSpPr>
        <p:spPr>
          <a:xfrm>
            <a:off x="6806956" y="3786740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自然風景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614F8D-FCA9-4CFB-B3F3-6846419689C9}"/>
              </a:ext>
            </a:extLst>
          </p:cNvPr>
          <p:cNvSpPr txBox="1"/>
          <p:nvPr/>
        </p:nvSpPr>
        <p:spPr>
          <a:xfrm>
            <a:off x="8142698" y="3786740"/>
            <a:ext cx="2208303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園區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拍照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21BB6A2-F5F3-46C4-A73A-B2CEBBCC0CCC}"/>
              </a:ext>
            </a:extLst>
          </p:cNvPr>
          <p:cNvGrpSpPr/>
          <p:nvPr/>
        </p:nvGrpSpPr>
        <p:grpSpPr>
          <a:xfrm>
            <a:off x="6826000" y="4253342"/>
            <a:ext cx="1974929" cy="1914158"/>
            <a:chOff x="9366686" y="4482426"/>
            <a:chExt cx="2228576" cy="2160000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89237BA-F797-44A7-BBE0-EED9134A9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37" t="26228" r="21365" b="3181"/>
            <a:stretch/>
          </p:blipFill>
          <p:spPr>
            <a:xfrm>
              <a:off x="9366686" y="4482426"/>
              <a:ext cx="2228576" cy="2160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3159D09E-0AE2-49E8-ADDF-709995F9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6686" y="6152844"/>
              <a:ext cx="1080000" cy="470769"/>
            </a:xfrm>
            <a:prstGeom prst="rect">
              <a:avLst/>
            </a:prstGeom>
          </p:spPr>
        </p:pic>
      </p:grpSp>
      <p:pic>
        <p:nvPicPr>
          <p:cNvPr id="55" name="圖片 54">
            <a:extLst>
              <a:ext uri="{FF2B5EF4-FFF2-40B4-BE49-F238E27FC236}">
                <a16:creationId xmlns:a16="http://schemas.microsoft.com/office/drawing/2014/main" id="{454A14B8-9DEB-49C5-8EEA-BBF6F20ADE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82" r="47604"/>
          <a:stretch/>
        </p:blipFill>
        <p:spPr>
          <a:xfrm>
            <a:off x="9175656" y="4253342"/>
            <a:ext cx="1958834" cy="1929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群組 1"/>
          <p:cNvGrpSpPr/>
          <p:nvPr/>
        </p:nvGrpSpPr>
        <p:grpSpPr>
          <a:xfrm>
            <a:off x="1311996" y="4744077"/>
            <a:ext cx="4041869" cy="1616589"/>
            <a:chOff x="1311996" y="4744077"/>
            <a:chExt cx="4041869" cy="1616589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CF1495A-2165-4B16-840B-CD1F63DC7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1996" y="4744077"/>
              <a:ext cx="4041869" cy="1616589"/>
            </a:xfrm>
            <a:prstGeom prst="rect">
              <a:avLst/>
            </a:prstGeom>
          </p:spPr>
        </p:pic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1856829" y="5788214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2114776" y="5788215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2382954" y="5794361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2651132" y="5788216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2912713" y="5788801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3182439" y="5794345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3429357" y="5794065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3717473" y="5799609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3998426" y="5795833"/>
              <a:ext cx="349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4196279" y="5793776"/>
              <a:ext cx="491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4453509" y="5791851"/>
              <a:ext cx="538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0E804267-D268-B118-B75E-51893523F08B}"/>
                </a:ext>
              </a:extLst>
            </p:cNvPr>
            <p:cNvSpPr txBox="1"/>
            <p:nvPr/>
          </p:nvSpPr>
          <p:spPr>
            <a:xfrm>
              <a:off x="4730463" y="5791850"/>
              <a:ext cx="538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06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DA2C800-B517-4C2C-97AF-8D02EEECF325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吳筱涵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A20A32F-446C-40AD-981B-3B66E37AC5AF}"/>
              </a:ext>
            </a:extLst>
          </p:cNvPr>
          <p:cNvSpPr txBox="1"/>
          <p:nvPr/>
        </p:nvSpPr>
        <p:spPr>
          <a:xfrm>
            <a:off x="672610" y="1258712"/>
            <a:ext cx="2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群組景點推薦</a:t>
            </a:r>
          </a:p>
        </p:txBody>
      </p: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9E38014-4EFF-4A7D-99EC-D017906F5857}"/>
              </a:ext>
            </a:extLst>
          </p:cNvPr>
          <p:cNvGraphicFramePr>
            <a:graphicFrameLocks noGrp="1"/>
          </p:cNvGraphicFramePr>
          <p:nvPr/>
        </p:nvGraphicFramePr>
        <p:xfrm>
          <a:off x="672610" y="1645867"/>
          <a:ext cx="10299700" cy="1666875"/>
        </p:xfrm>
        <a:graphic>
          <a:graphicData uri="http://schemas.openxmlformats.org/drawingml/2006/table">
            <a:tbl>
              <a:tblPr/>
              <a:tblGrid>
                <a:gridCol w="685377">
                  <a:extLst>
                    <a:ext uri="{9D8B030D-6E8A-4147-A177-3AD203B41FA5}">
                      <a16:colId xmlns:a16="http://schemas.microsoft.com/office/drawing/2014/main" val="959279480"/>
                    </a:ext>
                  </a:extLst>
                </a:gridCol>
                <a:gridCol w="1464098">
                  <a:extLst>
                    <a:ext uri="{9D8B030D-6E8A-4147-A177-3AD203B41FA5}">
                      <a16:colId xmlns:a16="http://schemas.microsoft.com/office/drawing/2014/main" val="2040213122"/>
                    </a:ext>
                  </a:extLst>
                </a:gridCol>
                <a:gridCol w="1645485">
                  <a:extLst>
                    <a:ext uri="{9D8B030D-6E8A-4147-A177-3AD203B41FA5}">
                      <a16:colId xmlns:a16="http://schemas.microsoft.com/office/drawing/2014/main" val="3936646211"/>
                    </a:ext>
                  </a:extLst>
                </a:gridCol>
                <a:gridCol w="824991">
                  <a:extLst>
                    <a:ext uri="{9D8B030D-6E8A-4147-A177-3AD203B41FA5}">
                      <a16:colId xmlns:a16="http://schemas.microsoft.com/office/drawing/2014/main" val="696069441"/>
                    </a:ext>
                  </a:extLst>
                </a:gridCol>
                <a:gridCol w="866241">
                  <a:extLst>
                    <a:ext uri="{9D8B030D-6E8A-4147-A177-3AD203B41FA5}">
                      <a16:colId xmlns:a16="http://schemas.microsoft.com/office/drawing/2014/main" val="3785071182"/>
                    </a:ext>
                  </a:extLst>
                </a:gridCol>
                <a:gridCol w="3455445">
                  <a:extLst>
                    <a:ext uri="{9D8B030D-6E8A-4147-A177-3AD203B41FA5}">
                      <a16:colId xmlns:a16="http://schemas.microsoft.com/office/drawing/2014/main" val="3467877744"/>
                    </a:ext>
                  </a:extLst>
                </a:gridCol>
                <a:gridCol w="698070">
                  <a:extLst>
                    <a:ext uri="{9D8B030D-6E8A-4147-A177-3AD203B41FA5}">
                      <a16:colId xmlns:a16="http://schemas.microsoft.com/office/drawing/2014/main" val="628992716"/>
                    </a:ext>
                  </a:extLst>
                </a:gridCol>
                <a:gridCol w="659993">
                  <a:extLst>
                    <a:ext uri="{9D8B030D-6E8A-4147-A177-3AD203B41FA5}">
                      <a16:colId xmlns:a16="http://schemas.microsoft.com/office/drawing/2014/main" val="3787405104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Group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Group 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Data Counts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景點數量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平均星級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景點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星級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評論數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59416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古蹟漫遊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佐登妮絲城堡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19732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1616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竹山紫南宮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25036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81357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海印寺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7516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自然風景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33284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4265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65936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花蓮漫波星辰沙灘車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花蓮沙灘車 天空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3305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6598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初咪親子體驗農場 宜蘭室內旅遊景點推薦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87852"/>
                  </a:ext>
                </a:extLst>
              </a:tr>
            </a:tbl>
          </a:graphicData>
        </a:graphic>
      </p:graphicFrame>
      <p:pic>
        <p:nvPicPr>
          <p:cNvPr id="73" name="圖片 72">
            <a:extLst>
              <a:ext uri="{FF2B5EF4-FFF2-40B4-BE49-F238E27FC236}">
                <a16:creationId xmlns:a16="http://schemas.microsoft.com/office/drawing/2014/main" id="{D6E75BF4-1C38-4FD7-A68F-7C864A0D7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0" y="3707965"/>
            <a:ext cx="2699473" cy="18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ABE15638-0D4C-41AA-A007-F00BD4B8ED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5" t="11440" r="19390" b="3365"/>
          <a:stretch/>
        </p:blipFill>
        <p:spPr>
          <a:xfrm>
            <a:off x="3739531" y="3707965"/>
            <a:ext cx="2012421" cy="18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A03AEF93-6744-42CA-83FE-8B92894717F1}"/>
              </a:ext>
            </a:extLst>
          </p:cNvPr>
          <p:cNvSpPr/>
          <p:nvPr/>
        </p:nvSpPr>
        <p:spPr>
          <a:xfrm>
            <a:off x="852795" y="55704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嘉義 佐登妮絲城堡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ctr"/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文藝復興時期古典建築風格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52ADD1F-A573-4FA1-92E6-2E0FD7FA7F06}"/>
              </a:ext>
            </a:extLst>
          </p:cNvPr>
          <p:cNvSpPr/>
          <p:nvPr/>
        </p:nvSpPr>
        <p:spPr>
          <a:xfrm>
            <a:off x="3613860" y="5570413"/>
            <a:ext cx="2263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金門 海印寺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ctr"/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百年歷史的金門第一名剎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F7E568A-535B-43B5-8D8D-BCA4CD36598D}"/>
              </a:ext>
            </a:extLst>
          </p:cNvPr>
          <p:cNvSpPr/>
          <p:nvPr/>
        </p:nvSpPr>
        <p:spPr>
          <a:xfrm>
            <a:off x="6573023" y="5620984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 月崖灣親子農場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BECE0B2E-B73D-4DB6-B695-36C5AB38A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472" y="3707965"/>
            <a:ext cx="2400000" cy="1800000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60E67ECA-EA6D-4C7B-B75F-0DD359609C3B}"/>
              </a:ext>
            </a:extLst>
          </p:cNvPr>
          <p:cNvSpPr/>
          <p:nvPr/>
        </p:nvSpPr>
        <p:spPr>
          <a:xfrm>
            <a:off x="9586455" y="5620983"/>
            <a:ext cx="1890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 漫波星辰沙灘車 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8A3A1C60-2683-42E0-BA27-22767E7FFA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00" y="3689965"/>
            <a:ext cx="2752624" cy="1836000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1CF5ACC8-70CA-494F-9DB2-A727654C0745}"/>
              </a:ext>
            </a:extLst>
          </p:cNvPr>
          <p:cNvSpPr/>
          <p:nvPr/>
        </p:nvSpPr>
        <p:spPr>
          <a:xfrm>
            <a:off x="8790319" y="3313874"/>
            <a:ext cx="23775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篩選條件</a:t>
            </a:r>
            <a:r>
              <a: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評論數 </a:t>
            </a:r>
            <a:r>
              <a:rPr lang="en-US" altLang="zh-TW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≧ 20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，星級高</a:t>
            </a:r>
          </a:p>
        </p:txBody>
      </p:sp>
    </p:spTree>
    <p:extLst>
      <p:ext uri="{BB962C8B-B14F-4D97-AF65-F5344CB8AC3E}">
        <p14:creationId xmlns:p14="http://schemas.microsoft.com/office/powerpoint/2010/main" val="132774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157007" y="3467100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推薦系統</a:t>
            </a:r>
          </a:p>
        </p:txBody>
      </p:sp>
    </p:spTree>
    <p:extLst>
      <p:ext uri="{BB962C8B-B14F-4D97-AF65-F5344CB8AC3E}">
        <p14:creationId xmlns:p14="http://schemas.microsoft.com/office/powerpoint/2010/main" val="334939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特徵工程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&amp;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旅遊推薦系統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主架構 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主講人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李奕萱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E7E6E7-8A6C-435D-80EB-044C3950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50" y="1385952"/>
            <a:ext cx="6532522" cy="395820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EF636BD-2FE6-4401-A616-C28899D54580}"/>
              </a:ext>
            </a:extLst>
          </p:cNvPr>
          <p:cNvSpPr/>
          <p:nvPr/>
        </p:nvSpPr>
        <p:spPr>
          <a:xfrm>
            <a:off x="9195324" y="1853251"/>
            <a:ext cx="2147033" cy="601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向量轉換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Embedding model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95BC236F-FBFD-4F37-8D55-C8708A20F0D8}"/>
              </a:ext>
            </a:extLst>
          </p:cNvPr>
          <p:cNvSpPr/>
          <p:nvPr/>
        </p:nvSpPr>
        <p:spPr>
          <a:xfrm>
            <a:off x="9195323" y="2825075"/>
            <a:ext cx="2147033" cy="601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向量儲存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檢索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ctr">
              <a:defRPr/>
            </a:pPr>
            <a:r>
              <a:rPr lang="en-US" altLang="zh-TW" sz="1200" b="1" dirty="0">
                <a:solidFill>
                  <a:prstClr val="white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Elasticsearch</a:t>
            </a:r>
            <a:endParaRPr lang="zh-TW" altLang="en-US" sz="1200" b="1" dirty="0">
              <a:solidFill>
                <a:prstClr val="white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B0967FC-134C-4AE1-8691-6B021B2E8017}"/>
              </a:ext>
            </a:extLst>
          </p:cNvPr>
          <p:cNvSpPr/>
          <p:nvPr/>
        </p:nvSpPr>
        <p:spPr>
          <a:xfrm>
            <a:off x="9195323" y="3768561"/>
            <a:ext cx="2147033" cy="601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提示詞工程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prstClr val="white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Prompt engineering</a:t>
            </a:r>
            <a:endParaRPr lang="zh-TW" altLang="en-US" sz="1200" b="1" dirty="0">
              <a:solidFill>
                <a:prstClr val="white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7D67BE2-9079-4834-9C0C-070EBB7F2FEE}"/>
              </a:ext>
            </a:extLst>
          </p:cNvPr>
          <p:cNvSpPr/>
          <p:nvPr/>
        </p:nvSpPr>
        <p:spPr>
          <a:xfrm>
            <a:off x="9195322" y="4740385"/>
            <a:ext cx="2147033" cy="601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文字生成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Text generation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EB6700-BB9C-438C-8EFD-20BE1CD1865B}"/>
              </a:ext>
            </a:extLst>
          </p:cNvPr>
          <p:cNvSpPr/>
          <p:nvPr/>
        </p:nvSpPr>
        <p:spPr>
          <a:xfrm>
            <a:off x="1411750" y="2251184"/>
            <a:ext cx="4098217" cy="30929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E1E8737-2EDD-41CE-99CE-DCC71CB471BC}"/>
              </a:ext>
            </a:extLst>
          </p:cNvPr>
          <p:cNvSpPr/>
          <p:nvPr/>
        </p:nvSpPr>
        <p:spPr>
          <a:xfrm>
            <a:off x="5571068" y="2248546"/>
            <a:ext cx="2499944" cy="30929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EE2FBB-24FB-4F90-BE43-4AE3D3A9DCB9}"/>
              </a:ext>
            </a:extLst>
          </p:cNvPr>
          <p:cNvSpPr/>
          <p:nvPr/>
        </p:nvSpPr>
        <p:spPr>
          <a:xfrm>
            <a:off x="1313421" y="5372616"/>
            <a:ext cx="2800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檢索器，用於從數據庫中獲取相關文檔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81802E-9B46-4863-99ED-190F9710D89D}"/>
              </a:ext>
            </a:extLst>
          </p:cNvPr>
          <p:cNvSpPr/>
          <p:nvPr/>
        </p:nvSpPr>
        <p:spPr>
          <a:xfrm>
            <a:off x="5637662" y="5372616"/>
            <a:ext cx="2499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生成器，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用於基於檢索到的文檔和原始輸入生成最終的回答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615465-A0C5-414E-9DFD-A1F4174E9B0D}"/>
              </a:ext>
            </a:extLst>
          </p:cNvPr>
          <p:cNvSpPr/>
          <p:nvPr/>
        </p:nvSpPr>
        <p:spPr>
          <a:xfrm>
            <a:off x="5792459" y="4740385"/>
            <a:ext cx="643125" cy="441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122" name="Picture 2" descr="ElasticSearch 教學. ElasticSearch 是一款強大的文本搜尋工具可以應用於: | by Gary Ng | Medium">
            <a:extLst>
              <a:ext uri="{FF2B5EF4-FFF2-40B4-BE49-F238E27FC236}">
                <a16:creationId xmlns:a16="http://schemas.microsoft.com/office/drawing/2014/main" id="{7AD858E0-2CDF-485E-808D-7D47C740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84" y="4760101"/>
            <a:ext cx="771614" cy="4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E2F6A4F1-81D9-454F-91E8-4A1C71B2678D}"/>
              </a:ext>
            </a:extLst>
          </p:cNvPr>
          <p:cNvSpPr/>
          <p:nvPr/>
        </p:nvSpPr>
        <p:spPr>
          <a:xfrm>
            <a:off x="8731842" y="1934839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5AC152CC-BF6D-46E5-A2B3-04C3934841C9}"/>
              </a:ext>
            </a:extLst>
          </p:cNvPr>
          <p:cNvSpPr/>
          <p:nvPr/>
        </p:nvSpPr>
        <p:spPr>
          <a:xfrm>
            <a:off x="5455716" y="3994062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73532AF4-AA61-4C27-90DF-0A195C77933E}"/>
              </a:ext>
            </a:extLst>
          </p:cNvPr>
          <p:cNvSpPr/>
          <p:nvPr/>
        </p:nvSpPr>
        <p:spPr>
          <a:xfrm>
            <a:off x="8731841" y="3890017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DC3B3197-907D-45EA-8554-6D4CA5121509}"/>
              </a:ext>
            </a:extLst>
          </p:cNvPr>
          <p:cNvSpPr/>
          <p:nvPr/>
        </p:nvSpPr>
        <p:spPr>
          <a:xfrm>
            <a:off x="8731841" y="4848176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124" name="Picture 4" descr="BERT for Dummies: State-of-the-art Model from Google | by Skillcate AI |  Medium">
            <a:extLst>
              <a:ext uri="{FF2B5EF4-FFF2-40B4-BE49-F238E27FC236}">
                <a16:creationId xmlns:a16="http://schemas.microsoft.com/office/drawing/2014/main" id="{71241CFF-3639-4608-B5B6-24190D557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r="20742"/>
          <a:stretch/>
        </p:blipFill>
        <p:spPr bwMode="auto">
          <a:xfrm>
            <a:off x="2899718" y="2611298"/>
            <a:ext cx="781717" cy="76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橢圓 60">
            <a:extLst>
              <a:ext uri="{FF2B5EF4-FFF2-40B4-BE49-F238E27FC236}">
                <a16:creationId xmlns:a16="http://schemas.microsoft.com/office/drawing/2014/main" id="{43F13ECA-55CA-451C-B5C1-A1458E32B0AC}"/>
              </a:ext>
            </a:extLst>
          </p:cNvPr>
          <p:cNvSpPr/>
          <p:nvPr/>
        </p:nvSpPr>
        <p:spPr>
          <a:xfrm>
            <a:off x="2667977" y="2336776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D1C3CA91-D5F0-424D-9C95-5B3702FAB35D}"/>
              </a:ext>
            </a:extLst>
          </p:cNvPr>
          <p:cNvSpPr/>
          <p:nvPr/>
        </p:nvSpPr>
        <p:spPr>
          <a:xfrm>
            <a:off x="8731841" y="2968787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19A6CF03-E123-42FA-A867-FA7BAE20220C}"/>
              </a:ext>
            </a:extLst>
          </p:cNvPr>
          <p:cNvSpPr/>
          <p:nvPr/>
        </p:nvSpPr>
        <p:spPr>
          <a:xfrm>
            <a:off x="5402696" y="1276576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E9F3FBB1-CF91-4945-9803-8660A75D1485}"/>
              </a:ext>
            </a:extLst>
          </p:cNvPr>
          <p:cNvSpPr/>
          <p:nvPr/>
        </p:nvSpPr>
        <p:spPr>
          <a:xfrm>
            <a:off x="6672781" y="2288448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63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685E350-122F-4587-AE8F-B7022D909399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動機目的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B8C55F-29D5-4B6F-9688-F3B74D6C4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87" y="1512509"/>
            <a:ext cx="4239308" cy="42393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94E31C5-40ED-444E-8D20-9A240629CC6D}"/>
              </a:ext>
            </a:extLst>
          </p:cNvPr>
          <p:cNvSpPr txBox="1"/>
          <p:nvPr/>
        </p:nvSpPr>
        <p:spPr>
          <a:xfrm>
            <a:off x="7564126" y="193136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快速又有效率的規畫旅遊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8B5D81-10CE-4C26-99ED-AEE124E5B2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7406" y="1518707"/>
            <a:ext cx="710209" cy="781994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5F12101-BB7D-4C67-B948-4EF750FDB1E0}"/>
              </a:ext>
            </a:extLst>
          </p:cNvPr>
          <p:cNvSpPr txBox="1"/>
          <p:nvPr/>
        </p:nvSpPr>
        <p:spPr>
          <a:xfrm>
            <a:off x="7564126" y="300699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個人化的景點行程推薦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574FFE5-EE40-41FF-B51E-A1772B75BD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7406" y="2594330"/>
            <a:ext cx="710209" cy="78199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DCAC217-4B64-4BE4-ABDF-9A64D1ADCA3E}"/>
              </a:ext>
            </a:extLst>
          </p:cNvPr>
          <p:cNvSpPr txBox="1"/>
          <p:nvPr/>
        </p:nvSpPr>
        <p:spPr>
          <a:xfrm>
            <a:off x="7564126" y="40826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多維度的景點行程資訊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72AA40E-1311-4C21-9C6F-A22851285A5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7406" y="3669953"/>
            <a:ext cx="710209" cy="78199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D69FCD1-1454-4465-975F-A2F72EE3D970}"/>
              </a:ext>
            </a:extLst>
          </p:cNvPr>
          <p:cNvSpPr txBox="1"/>
          <p:nvPr/>
        </p:nvSpPr>
        <p:spPr>
          <a:xfrm>
            <a:off x="7564126" y="51582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私房旅遊景點推薦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36241B9-76E6-459E-818C-EAF7EF95B2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7406" y="4745576"/>
            <a:ext cx="710209" cy="781994"/>
          </a:xfrm>
          <a:prstGeom prst="rect">
            <a:avLst/>
          </a:prstGeom>
        </p:spPr>
      </p:pic>
      <p:sp>
        <p:nvSpPr>
          <p:cNvPr id="27" name="圓角矩形 33">
            <a:extLst>
              <a:ext uri="{FF2B5EF4-FFF2-40B4-BE49-F238E27FC236}">
                <a16:creationId xmlns:a16="http://schemas.microsoft.com/office/drawing/2014/main" id="{26170218-3EF9-402C-B6D2-56E5D0E7F7A8}"/>
              </a:ext>
            </a:extLst>
          </p:cNvPr>
          <p:cNvSpPr/>
          <p:nvPr/>
        </p:nvSpPr>
        <p:spPr>
          <a:xfrm>
            <a:off x="24938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28" name="圓角矩形 39">
            <a:extLst>
              <a:ext uri="{FF2B5EF4-FFF2-40B4-BE49-F238E27FC236}">
                <a16:creationId xmlns:a16="http://schemas.microsoft.com/office/drawing/2014/main" id="{B8E473E9-9B2D-444B-8133-3B876BB71FA3}"/>
              </a:ext>
            </a:extLst>
          </p:cNvPr>
          <p:cNvSpPr/>
          <p:nvPr/>
        </p:nvSpPr>
        <p:spPr>
          <a:xfrm>
            <a:off x="1552986" y="6354598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</p:spTree>
    <p:extLst>
      <p:ext uri="{BB962C8B-B14F-4D97-AF65-F5344CB8AC3E}">
        <p14:creationId xmlns:p14="http://schemas.microsoft.com/office/powerpoint/2010/main" val="7631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67CE82B6-B2E4-4E15-BB99-2E95DE41CBE9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詞向量與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E36999E-F29E-4476-AC91-406DDA94DCAC}"/>
              </a:ext>
            </a:extLst>
          </p:cNvPr>
          <p:cNvGrpSpPr/>
          <p:nvPr/>
        </p:nvGrpSpPr>
        <p:grpSpPr>
          <a:xfrm>
            <a:off x="8348074" y="1587262"/>
            <a:ext cx="3442629" cy="4496201"/>
            <a:chOff x="9279991" y="1304211"/>
            <a:chExt cx="2018251" cy="2843719"/>
          </a:xfrm>
        </p:grpSpPr>
        <p:pic>
          <p:nvPicPr>
            <p:cNvPr id="1030" name="Picture 6" descr="The Transformer Model - MachineLearningMastery.com">
              <a:extLst>
                <a:ext uri="{FF2B5EF4-FFF2-40B4-BE49-F238E27FC236}">
                  <a16:creationId xmlns:a16="http://schemas.microsoft.com/office/drawing/2014/main" id="{92311E7F-2F33-4C5D-A874-83C1C8788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991" y="1304211"/>
              <a:ext cx="2018251" cy="284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9C8411-098C-4D9F-B871-74C529FFCFD1}"/>
                </a:ext>
              </a:extLst>
            </p:cNvPr>
            <p:cNvSpPr/>
            <p:nvPr/>
          </p:nvSpPr>
          <p:spPr>
            <a:xfrm>
              <a:off x="9315703" y="2156051"/>
              <a:ext cx="953787" cy="1938896"/>
            </a:xfrm>
            <a:prstGeom prst="rect">
              <a:avLst/>
            </a:prstGeom>
            <a:noFill/>
            <a:ln w="28575">
              <a:solidFill>
                <a:srgbClr val="0D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49C219A-DBC7-46AC-A60F-D253CBFAEA29}"/>
                </a:ext>
              </a:extLst>
            </p:cNvPr>
            <p:cNvSpPr txBox="1"/>
            <p:nvPr/>
          </p:nvSpPr>
          <p:spPr>
            <a:xfrm>
              <a:off x="9282401" y="1945668"/>
              <a:ext cx="627951" cy="233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  <a:latin typeface="Consolas" panose="020B0609020204030204" pitchFamily="49" charset="0"/>
                </a:rPr>
                <a:t>Encoder</a:t>
              </a:r>
              <a:endParaRPr lang="zh-TW" altLang="en-US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7771384-DDEB-4001-B591-27E9388D4E3E}"/>
              </a:ext>
            </a:extLst>
          </p:cNvPr>
          <p:cNvSpPr/>
          <p:nvPr/>
        </p:nvSpPr>
        <p:spPr>
          <a:xfrm>
            <a:off x="1160526" y="1424353"/>
            <a:ext cx="1993900" cy="4148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DDD2865-D01E-4BE9-AF32-1FD0A5EC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58338"/>
              </p:ext>
            </p:extLst>
          </p:nvPr>
        </p:nvGraphicFramePr>
        <p:xfrm>
          <a:off x="887123" y="2425609"/>
          <a:ext cx="46622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742">
                  <a:extLst>
                    <a:ext uri="{9D8B030D-6E8A-4147-A177-3AD203B41FA5}">
                      <a16:colId xmlns:a16="http://schemas.microsoft.com/office/drawing/2014/main" val="632934927"/>
                    </a:ext>
                  </a:extLst>
                </a:gridCol>
                <a:gridCol w="654367">
                  <a:extLst>
                    <a:ext uri="{9D8B030D-6E8A-4147-A177-3AD203B41FA5}">
                      <a16:colId xmlns:a16="http://schemas.microsoft.com/office/drawing/2014/main" val="2067825607"/>
                    </a:ext>
                  </a:extLst>
                </a:gridCol>
                <a:gridCol w="654367">
                  <a:extLst>
                    <a:ext uri="{9D8B030D-6E8A-4147-A177-3AD203B41FA5}">
                      <a16:colId xmlns:a16="http://schemas.microsoft.com/office/drawing/2014/main" val="1469370258"/>
                    </a:ext>
                  </a:extLst>
                </a:gridCol>
                <a:gridCol w="654367">
                  <a:extLst>
                    <a:ext uri="{9D8B030D-6E8A-4147-A177-3AD203B41FA5}">
                      <a16:colId xmlns:a16="http://schemas.microsoft.com/office/drawing/2014/main" val="36098451"/>
                    </a:ext>
                  </a:extLst>
                </a:gridCol>
                <a:gridCol w="654367">
                  <a:extLst>
                    <a:ext uri="{9D8B030D-6E8A-4147-A177-3AD203B41FA5}">
                      <a16:colId xmlns:a16="http://schemas.microsoft.com/office/drawing/2014/main" val="2960147070"/>
                    </a:ext>
                  </a:extLst>
                </a:gridCol>
                <a:gridCol w="654367">
                  <a:extLst>
                    <a:ext uri="{9D8B030D-6E8A-4147-A177-3AD203B41FA5}">
                      <a16:colId xmlns:a16="http://schemas.microsoft.com/office/drawing/2014/main" val="16177201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422325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-0.2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0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愛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3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7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-0.4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48823"/>
                  </a:ext>
                </a:extLst>
              </a:tr>
            </a:tbl>
          </a:graphicData>
        </a:graphic>
      </p:graphicFrame>
      <p:graphicFrame>
        <p:nvGraphicFramePr>
          <p:cNvPr id="19" name="表格 20">
            <a:extLst>
              <a:ext uri="{FF2B5EF4-FFF2-40B4-BE49-F238E27FC236}">
                <a16:creationId xmlns:a16="http://schemas.microsoft.com/office/drawing/2014/main" id="{B2EF330B-6921-477D-BD6E-3F26D49BC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64735"/>
              </p:ext>
            </p:extLst>
          </p:nvPr>
        </p:nvGraphicFramePr>
        <p:xfrm>
          <a:off x="5872814" y="2425609"/>
          <a:ext cx="16664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438">
                  <a:extLst>
                    <a:ext uri="{9D8B030D-6E8A-4147-A177-3AD203B41FA5}">
                      <a16:colId xmlns:a16="http://schemas.microsoft.com/office/drawing/2014/main" val="2299340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[0.3, 0.5, …],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2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[-0.1, 0.5, …],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[0.7, -0.3, …],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36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[0.5, 0.7, ...]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58102"/>
                  </a:ext>
                </a:extLst>
              </a:tr>
            </a:tbl>
          </a:graphicData>
        </a:graphic>
      </p:graphicFrame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9DE75D2-57B3-4F05-9596-B177B0127B4D}"/>
              </a:ext>
            </a:extLst>
          </p:cNvPr>
          <p:cNvSpPr/>
          <p:nvPr/>
        </p:nvSpPr>
        <p:spPr>
          <a:xfrm>
            <a:off x="5572408" y="3106256"/>
            <a:ext cx="277403" cy="122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8BD4E2-AB30-4AD6-AC19-74E930D96732}"/>
              </a:ext>
            </a:extLst>
          </p:cNvPr>
          <p:cNvCxnSpPr/>
          <p:nvPr/>
        </p:nvCxnSpPr>
        <p:spPr>
          <a:xfrm>
            <a:off x="896069" y="1988150"/>
            <a:ext cx="0" cy="330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87B4027A-AA41-49C2-BF7E-C586A74E603D}"/>
              </a:ext>
            </a:extLst>
          </p:cNvPr>
          <p:cNvCxnSpPr/>
          <p:nvPr/>
        </p:nvCxnSpPr>
        <p:spPr>
          <a:xfrm>
            <a:off x="5711109" y="1988150"/>
            <a:ext cx="0" cy="330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D5415D5A-7341-4E69-AC23-4F8B52D07D63}"/>
              </a:ext>
            </a:extLst>
          </p:cNvPr>
          <p:cNvCxnSpPr/>
          <p:nvPr/>
        </p:nvCxnSpPr>
        <p:spPr>
          <a:xfrm>
            <a:off x="7525608" y="1988150"/>
            <a:ext cx="0" cy="330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6A9411C-223C-4C61-8566-29B9B8D8E629}"/>
              </a:ext>
            </a:extLst>
          </p:cNvPr>
          <p:cNvSpPr txBox="1"/>
          <p:nvPr/>
        </p:nvSpPr>
        <p:spPr>
          <a:xfrm>
            <a:off x="2012210" y="1920910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Consolas" panose="020B0609020204030204" pitchFamily="49" charset="0"/>
              </a:rPr>
              <a:t>TextVectorization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9412525-5C83-45AE-82F9-030E2E532667}"/>
              </a:ext>
            </a:extLst>
          </p:cNvPr>
          <p:cNvSpPr txBox="1"/>
          <p:nvPr/>
        </p:nvSpPr>
        <p:spPr>
          <a:xfrm>
            <a:off x="5891237" y="192091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</a:rPr>
              <a:t>Embedding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430FCF5-D33F-40BE-8DA9-CDB3F3BC5B2E}"/>
              </a:ext>
            </a:extLst>
          </p:cNvPr>
          <p:cNvCxnSpPr>
            <a:stCxn id="28" idx="1"/>
          </p:cNvCxnSpPr>
          <p:nvPr/>
        </p:nvCxnSpPr>
        <p:spPr>
          <a:xfrm flipH="1">
            <a:off x="887123" y="2120965"/>
            <a:ext cx="1125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3AA1EED-7592-4D94-A378-85A4B536C3AB}"/>
              </a:ext>
            </a:extLst>
          </p:cNvPr>
          <p:cNvCxnSpPr>
            <a:stCxn id="28" idx="3"/>
          </p:cNvCxnSpPr>
          <p:nvPr/>
        </p:nvCxnSpPr>
        <p:spPr>
          <a:xfrm>
            <a:off x="4594968" y="2120965"/>
            <a:ext cx="1116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C8605C04-5A2F-4849-AAB8-E3608C8BA71D}"/>
              </a:ext>
            </a:extLst>
          </p:cNvPr>
          <p:cNvCxnSpPr>
            <a:stCxn id="51" idx="1"/>
          </p:cNvCxnSpPr>
          <p:nvPr/>
        </p:nvCxnSpPr>
        <p:spPr>
          <a:xfrm flipH="1">
            <a:off x="5711109" y="2120965"/>
            <a:ext cx="18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45E940BE-2BD3-495E-903D-AB96C5AA122F}"/>
              </a:ext>
            </a:extLst>
          </p:cNvPr>
          <p:cNvCxnSpPr>
            <a:stCxn id="51" idx="3"/>
          </p:cNvCxnSpPr>
          <p:nvPr/>
        </p:nvCxnSpPr>
        <p:spPr>
          <a:xfrm>
            <a:off x="7345481" y="2120965"/>
            <a:ext cx="193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C86CC38-76DF-402C-B941-53336BE19266}"/>
              </a:ext>
            </a:extLst>
          </p:cNvPr>
          <p:cNvSpPr/>
          <p:nvPr/>
        </p:nvSpPr>
        <p:spPr>
          <a:xfrm rot="5400000">
            <a:off x="1346038" y="5311308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AB97279-5D99-4722-B63F-06B844C0CF38}"/>
              </a:ext>
            </a:extLst>
          </p:cNvPr>
          <p:cNvSpPr/>
          <p:nvPr/>
        </p:nvSpPr>
        <p:spPr>
          <a:xfrm rot="5400000">
            <a:off x="1145147" y="5183457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72BA016-95F3-4BDC-B394-90878ACC18E2}"/>
              </a:ext>
            </a:extLst>
          </p:cNvPr>
          <p:cNvSpPr/>
          <p:nvPr/>
        </p:nvSpPr>
        <p:spPr>
          <a:xfrm rot="5400000">
            <a:off x="952584" y="5055606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4E8D439-BEF5-48C4-96EE-D92AB4819D2F}"/>
              </a:ext>
            </a:extLst>
          </p:cNvPr>
          <p:cNvSpPr/>
          <p:nvPr/>
        </p:nvSpPr>
        <p:spPr>
          <a:xfrm rot="5400000">
            <a:off x="2571855" y="5311308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544E4C2-12EA-4BF2-8528-3245684888C7}"/>
              </a:ext>
            </a:extLst>
          </p:cNvPr>
          <p:cNvSpPr/>
          <p:nvPr/>
        </p:nvSpPr>
        <p:spPr>
          <a:xfrm rot="5400000">
            <a:off x="2363959" y="5183457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FD1F18C-A858-4B41-A8F3-1DFA9A36A163}"/>
              </a:ext>
            </a:extLst>
          </p:cNvPr>
          <p:cNvSpPr/>
          <p:nvPr/>
        </p:nvSpPr>
        <p:spPr>
          <a:xfrm rot="5400000">
            <a:off x="2171396" y="5055606"/>
            <a:ext cx="1398230" cy="401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B3D2946-4062-421C-8DAB-FC13B5A82504}"/>
              </a:ext>
            </a:extLst>
          </p:cNvPr>
          <p:cNvSpPr/>
          <p:nvPr/>
        </p:nvSpPr>
        <p:spPr>
          <a:xfrm>
            <a:off x="1327870" y="4465115"/>
            <a:ext cx="2279945" cy="182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739962B2-30A3-484F-A1A7-484D702A0226}"/>
              </a:ext>
            </a:extLst>
          </p:cNvPr>
          <p:cNvSpPr/>
          <p:nvPr/>
        </p:nvSpPr>
        <p:spPr>
          <a:xfrm>
            <a:off x="911043" y="5270317"/>
            <a:ext cx="277403" cy="122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BA82ECB-649A-473F-BCBC-E177AC3EB2BF}"/>
              </a:ext>
            </a:extLst>
          </p:cNvPr>
          <p:cNvSpPr txBox="1"/>
          <p:nvPr/>
        </p:nvSpPr>
        <p:spPr>
          <a:xfrm>
            <a:off x="1738969" y="4014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參數微調</a:t>
            </a:r>
          </a:p>
        </p:txBody>
      </p: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2F2B5F00-A8AD-45A8-BAAE-48E6E9F8120A}"/>
              </a:ext>
            </a:extLst>
          </p:cNvPr>
          <p:cNvCxnSpPr>
            <a:cxnSpLocks/>
            <a:endCxn id="65" idx="1"/>
          </p:cNvCxnSpPr>
          <p:nvPr/>
        </p:nvCxnSpPr>
        <p:spPr>
          <a:xfrm rot="10800000" flipV="1">
            <a:off x="1651700" y="4206274"/>
            <a:ext cx="64869" cy="351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AB7C132A-144B-491C-94E9-CAC08A4A1208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824564" y="4206274"/>
            <a:ext cx="45947" cy="351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3E87DDF-D782-479D-B591-03289335A254}"/>
              </a:ext>
            </a:extLst>
          </p:cNvPr>
          <p:cNvSpPr txBox="1"/>
          <p:nvPr/>
        </p:nvSpPr>
        <p:spPr>
          <a:xfrm>
            <a:off x="3679757" y="4763153"/>
            <a:ext cx="4783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Consolas" panose="020B0609020204030204" pitchFamily="49" charset="0"/>
              </a:rPr>
              <a:t>Sequence to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串接兩個序列網路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solidFill>
                  <a:srgbClr val="0070C0"/>
                </a:solidFill>
                <a:latin typeface="Consolas" panose="020B0609020204030204" pitchFamily="49" charset="0"/>
              </a:rPr>
              <a:t>Encoder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+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</a:rPr>
              <a:t>Decoder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將長度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的序列轉換成長度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</a:t>
            </a: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21BF3CBF-D580-41DF-957E-145190D4D746}"/>
              </a:ext>
            </a:extLst>
          </p:cNvPr>
          <p:cNvSpPr/>
          <p:nvPr/>
        </p:nvSpPr>
        <p:spPr>
          <a:xfrm>
            <a:off x="672611" y="1484606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46B8E0D-B025-49BD-A63E-7C9EECE55644}"/>
              </a:ext>
            </a:extLst>
          </p:cNvPr>
          <p:cNvSpPr/>
          <p:nvPr/>
        </p:nvSpPr>
        <p:spPr>
          <a:xfrm>
            <a:off x="10057718" y="1669231"/>
            <a:ext cx="1626921" cy="43359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A1D83AB-679A-4470-B324-DB34AD628BCA}"/>
              </a:ext>
            </a:extLst>
          </p:cNvPr>
          <p:cNvSpPr txBox="1"/>
          <p:nvPr/>
        </p:nvSpPr>
        <p:spPr>
          <a:xfrm>
            <a:off x="10057717" y="13200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</a:rPr>
              <a:t>Decoder</a:t>
            </a:r>
            <a:endParaRPr lang="zh-TW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7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D29F8AF-6B77-4567-96FD-8F9F7381E201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8198" name="Picture 6" descr="警惕Hugging Face开源组件风险被利用于大模型供应链攻击- 博客- 腾讯安全应急响应中心">
            <a:extLst>
              <a:ext uri="{FF2B5EF4-FFF2-40B4-BE49-F238E27FC236}">
                <a16:creationId xmlns:a16="http://schemas.microsoft.com/office/drawing/2014/main" id="{BDE9CB05-929B-45F4-BF7B-051FBBB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42" y="1405771"/>
            <a:ext cx="1757970" cy="4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48474C13-D1A3-490B-ADEC-365137A5F560}"/>
              </a:ext>
            </a:extLst>
          </p:cNvPr>
          <p:cNvSpPr txBox="1"/>
          <p:nvPr/>
        </p:nvSpPr>
        <p:spPr>
          <a:xfrm>
            <a:off x="5647267" y="1789396"/>
            <a:ext cx="6239933" cy="393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資料數量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dirty="0" err="1">
                <a:latin typeface="Consolas" panose="020B0609020204030204" pitchFamily="49" charset="0"/>
              </a:rPr>
              <a:t>train_data</a:t>
            </a:r>
            <a:r>
              <a:rPr lang="en-US" altLang="zh-TW" sz="1400" dirty="0">
                <a:latin typeface="Consolas" panose="020B0609020204030204" pitchFamily="49" charset="0"/>
              </a:rPr>
              <a:t> : </a:t>
            </a:r>
            <a:r>
              <a:rPr lang="en-US" altLang="zh-TW" sz="1400" b="0" i="0" dirty="0">
                <a:effectLst/>
                <a:latin typeface="Söhne"/>
              </a:rPr>
              <a:t>1,226,348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dirty="0" err="1">
                <a:latin typeface="Consolas" panose="020B0609020204030204" pitchFamily="49" charset="0"/>
              </a:rPr>
              <a:t>validation_data</a:t>
            </a:r>
            <a:r>
              <a:rPr lang="en-US" altLang="zh-TW" sz="1400" dirty="0">
                <a:latin typeface="Consolas" panose="020B0609020204030204" pitchFamily="49" charset="0"/>
              </a:rPr>
              <a:t> : </a:t>
            </a:r>
            <a:r>
              <a:rPr lang="en-US" altLang="zh-TW" sz="1400" b="0" i="0" dirty="0">
                <a:effectLst/>
                <a:latin typeface="Söhne"/>
              </a:rPr>
              <a:t>525,578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參數使用</a:t>
            </a:r>
            <a:endParaRPr lang="en-US" altLang="zh-TW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learning rate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)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5e-5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epochs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迭代次數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)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: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dirty="0" err="1">
                <a:latin typeface="Consolas" panose="020B0609020204030204" pitchFamily="49" charset="0"/>
              </a:rPr>
              <a:t>train_dataloader</a:t>
            </a:r>
            <a:r>
              <a:rPr lang="en-US" altLang="zh-TW" sz="1400" dirty="0">
                <a:latin typeface="Consolas" panose="020B0609020204030204" pitchFamily="49" charset="0"/>
              </a:rPr>
              <a:t> :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400" dirty="0"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latin typeface="Consolas" panose="020B0609020204030204" pitchFamily="49" charset="0"/>
              </a:rPr>
              <a:t>RandomSampler</a:t>
            </a:r>
            <a:r>
              <a:rPr lang="en-US" altLang="zh-TW" sz="1400" dirty="0">
                <a:latin typeface="Consolas" panose="020B0609020204030204" pitchFamily="49" charset="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隨機化輸入數據</a:t>
            </a:r>
            <a:endParaRPr lang="en-US" altLang="zh-TW" sz="1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validation_dataloader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 :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SequentialSampler</a:t>
            </a:r>
            <a:endParaRPr lang="en-US" altLang="zh-TW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optimizer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</a:t>
            </a:r>
            <a:r>
              <a:rPr lang="en-US" altLang="zh-TW" sz="1400" dirty="0">
                <a:latin typeface="Consolas" panose="020B0609020204030204" pitchFamily="49" charset="0"/>
              </a:rPr>
              <a:t>) : </a:t>
            </a:r>
            <a:r>
              <a:rPr lang="en-US" altLang="zh-TW" sz="1400" dirty="0" err="1">
                <a:latin typeface="Consolas" panose="020B0609020204030204" pitchFamily="49" charset="0"/>
              </a:rPr>
              <a:t>AdamW</a:t>
            </a:r>
            <a:endParaRPr lang="en-US" altLang="zh-TW" sz="1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total_steps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 : 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train_dataloader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) * epochs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=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1226348 * 4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scheduler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學習率調度器</a:t>
            </a:r>
            <a:r>
              <a:rPr lang="en-US" altLang="zh-TW" sz="1400" dirty="0">
                <a:latin typeface="Consolas" panose="020B0609020204030204" pitchFamily="49" charset="0"/>
              </a:rPr>
              <a:t>)</a:t>
            </a:r>
            <a:r>
              <a:rPr lang="zh-TW" altLang="en-US" sz="1400" dirty="0"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latin typeface="Consolas" panose="020B0609020204030204" pitchFamily="49" charset="0"/>
              </a:rPr>
              <a:t>:</a:t>
            </a:r>
            <a:r>
              <a:rPr lang="zh-TW" altLang="en-US" sz="1400" dirty="0"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latin typeface="Consolas" panose="020B0609020204030204" pitchFamily="49" charset="0"/>
              </a:rPr>
              <a:t>get_linear_schedule_with_warmup</a:t>
            </a:r>
            <a:endParaRPr lang="en-US" altLang="zh-TW" sz="1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Consolas" panose="020B0609020204030204" pitchFamily="49" charset="0"/>
              </a:rPr>
              <a:t> - 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loss_function</a:t>
            </a:r>
            <a:r>
              <a:rPr lang="en-US" altLang="zh-TW" sz="1400" dirty="0">
                <a:latin typeface="Consolas" panose="020B0609020204030204" pitchFamily="49" charset="0"/>
              </a:rPr>
              <a:t>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r>
              <a:rPr lang="en-US" altLang="zh-TW" sz="1400" dirty="0">
                <a:latin typeface="Consolas" panose="020B0609020204030204" pitchFamily="49" charset="0"/>
              </a:rPr>
              <a:t>) :</a:t>
            </a:r>
            <a:r>
              <a:rPr lang="zh-TW" altLang="en-US" sz="1400" dirty="0"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latin typeface="Consolas" panose="020B0609020204030204" pitchFamily="49" charset="0"/>
              </a:rPr>
              <a:t>troch.nn.CrossEntropyLoss</a:t>
            </a:r>
            <a:endParaRPr lang="en-US" altLang="zh-TW" sz="1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D0DBD58-55E7-414C-A5E2-171A591FA260}"/>
              </a:ext>
            </a:extLst>
          </p:cNvPr>
          <p:cNvSpPr txBox="1"/>
          <p:nvPr/>
        </p:nvSpPr>
        <p:spPr>
          <a:xfrm>
            <a:off x="672611" y="1804410"/>
            <a:ext cx="4772523" cy="397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altLang="zh-TW" sz="14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TW" sz="14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TW" sz="14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self, 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4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ckiplab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4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-tiny-</a:t>
            </a:r>
            <a:r>
              <a:rPr lang="en-US" altLang="zh-TW" sz="14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chinese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Initialize the tokenizer and model upon </a:t>
            </a:r>
          </a:p>
          <a:p>
            <a:pPr>
              <a:lnSpc>
                <a:spcPts val="1900"/>
              </a:lnSpc>
            </a:pP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creating an instance of </a:t>
            </a:r>
            <a:r>
              <a:rPr lang="en-US" altLang="zh-TW" sz="14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TextEmbedder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Parameters: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altLang="zh-TW" sz="14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The name of the pre-trained </a:t>
            </a:r>
          </a:p>
          <a:p>
            <a:pPr>
              <a:lnSpc>
                <a:spcPts val="1900"/>
              </a:lnSpc>
            </a:pP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BERT model to use.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altLang="zh-TW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self.tokenizer</a:t>
            </a:r>
            <a:r>
              <a:rPr lang="en-US" altLang="zh-TW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=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 </a:t>
            </a:r>
            <a:endParaRPr lang="en-US" altLang="zh-TW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zh-TW" altLang="en-US" sz="1400" dirty="0">
                <a:latin typeface="Consolas" panose="020B0609020204030204" pitchFamily="49" charset="0"/>
              </a:rPr>
              <a:t>  </a:t>
            </a:r>
            <a:r>
              <a:rPr lang="en-US" altLang="zh-TW" sz="1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BertTokenizerFast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from_pretrained</a:t>
            </a:r>
            <a:r>
              <a:rPr lang="en-US" altLang="zh-TW" sz="1400" dirty="0">
                <a:latin typeface="Consolas" panose="020B0609020204030204" pitchFamily="49" charset="0"/>
              </a:rPr>
              <a:t>(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altLang="zh-TW" sz="1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self.model</a:t>
            </a:r>
            <a:r>
              <a:rPr lang="en-US" altLang="zh-TW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=   </a:t>
            </a:r>
          </a:p>
          <a:p>
            <a:pPr>
              <a:lnSpc>
                <a:spcPts val="1900"/>
              </a:lnSpc>
            </a:pP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AutoModel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from_pretrained</a:t>
            </a:r>
            <a:r>
              <a:rPr lang="en-US" altLang="zh-TW" sz="1400" dirty="0">
                <a:latin typeface="Consolas" panose="020B0609020204030204" pitchFamily="49" charset="0"/>
              </a:rPr>
              <a:t>(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US" altLang="zh-TW" sz="1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4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TW" sz="1400" b="0" dirty="0" err="1">
                <a:effectLst/>
                <a:latin typeface="Consolas" panose="020B0609020204030204" pitchFamily="49" charset="0"/>
              </a:rPr>
              <a:t>.eval</a:t>
            </a:r>
            <a:r>
              <a:rPr lang="en-US" altLang="zh-TW" sz="1400" dirty="0">
                <a:latin typeface="Consolas" panose="020B0609020204030204" pitchFamily="49" charset="0"/>
              </a:rPr>
              <a:t>()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# Set the model to </a:t>
            </a:r>
          </a:p>
          <a:p>
            <a:pPr>
              <a:lnSpc>
                <a:spcPts val="1900"/>
              </a:lnSpc>
            </a:pPr>
            <a:r>
              <a:rPr lang="en-US" altLang="zh-TW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evaluation mode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0DAB826-B087-4340-9374-D9CA35964DC9}"/>
              </a:ext>
            </a:extLst>
          </p:cNvPr>
          <p:cNvSpPr/>
          <p:nvPr/>
        </p:nvSpPr>
        <p:spPr>
          <a:xfrm>
            <a:off x="690066" y="1812028"/>
            <a:ext cx="4772523" cy="39276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9460F7-453D-4DEF-BDC8-31CC7B2B30FD}"/>
              </a:ext>
            </a:extLst>
          </p:cNvPr>
          <p:cNvSpPr/>
          <p:nvPr/>
        </p:nvSpPr>
        <p:spPr>
          <a:xfrm>
            <a:off x="5693877" y="1804984"/>
            <a:ext cx="6102532" cy="39346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FB68CDA-95D6-4C7C-809D-764DF037F7E1}"/>
              </a:ext>
            </a:extLst>
          </p:cNvPr>
          <p:cNvSpPr txBox="1"/>
          <p:nvPr/>
        </p:nvSpPr>
        <p:spPr>
          <a:xfrm>
            <a:off x="690066" y="143455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調用模型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7F72C63-3C8A-44ED-BA95-A45F5CC11DC9}"/>
              </a:ext>
            </a:extLst>
          </p:cNvPr>
          <p:cNvSpPr txBox="1"/>
          <p:nvPr/>
        </p:nvSpPr>
        <p:spPr>
          <a:xfrm>
            <a:off x="5665001" y="1434552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</a:p>
        </p:txBody>
      </p:sp>
    </p:spTree>
    <p:extLst>
      <p:ext uri="{BB962C8B-B14F-4D97-AF65-F5344CB8AC3E}">
        <p14:creationId xmlns:p14="http://schemas.microsoft.com/office/powerpoint/2010/main" val="42724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613AF82-044D-498E-AD4E-53C7E458D54D}"/>
              </a:ext>
            </a:extLst>
          </p:cNvPr>
          <p:cNvSpPr/>
          <p:nvPr/>
        </p:nvSpPr>
        <p:spPr>
          <a:xfrm>
            <a:off x="687154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52D9A935-A732-4DD6-B8F1-0E5CF2E8D6C2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BA2207A-704B-4DE5-8DE1-EBE40BB1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4" y="1709612"/>
            <a:ext cx="4302289" cy="325973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830879E1-5639-4D30-8288-B05A088252CF}"/>
              </a:ext>
            </a:extLst>
          </p:cNvPr>
          <p:cNvGrpSpPr/>
          <p:nvPr/>
        </p:nvGrpSpPr>
        <p:grpSpPr>
          <a:xfrm>
            <a:off x="2948350" y="4342606"/>
            <a:ext cx="2234441" cy="1768461"/>
            <a:chOff x="4531601" y="3769654"/>
            <a:chExt cx="2667999" cy="206358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8516AD0-06A3-4317-BA5D-CA002C52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1601" y="3769654"/>
              <a:ext cx="401782" cy="401782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72119E7-80EC-477C-B73E-07F01FD5EE07}"/>
                </a:ext>
              </a:extLst>
            </p:cNvPr>
            <p:cNvSpPr txBox="1"/>
            <p:nvPr/>
          </p:nvSpPr>
          <p:spPr>
            <a:xfrm>
              <a:off x="4963090" y="3771326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分散式和高可用性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093906D-C962-4FAD-B2D2-3D917E27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1601" y="4327425"/>
              <a:ext cx="401782" cy="401782"/>
            </a:xfrm>
            <a:prstGeom prst="rect">
              <a:avLst/>
            </a:prstGeom>
          </p:spPr>
        </p:pic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E4E6701-ABAF-42B9-BEDB-2BAC1FE403FB}"/>
                </a:ext>
              </a:extLst>
            </p:cNvPr>
            <p:cNvSpPr txBox="1"/>
            <p:nvPr/>
          </p:nvSpPr>
          <p:spPr>
            <a:xfrm>
              <a:off x="4963090" y="432909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實時性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1E5BA6D5-8865-405E-86C6-EB326185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1601" y="4880275"/>
              <a:ext cx="401782" cy="401782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A75464D-5A07-44A1-A601-ACCA375122F7}"/>
                </a:ext>
              </a:extLst>
            </p:cNvPr>
            <p:cNvSpPr txBox="1"/>
            <p:nvPr/>
          </p:nvSpPr>
          <p:spPr>
            <a:xfrm>
              <a:off x="4963090" y="488194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擴展性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4CD62476-C6F1-4E43-A074-3C2342CBA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1601" y="5431453"/>
              <a:ext cx="401782" cy="401782"/>
            </a:xfrm>
            <a:prstGeom prst="rect">
              <a:avLst/>
            </a:prstGeom>
          </p:spPr>
        </p:pic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C4A4198-01B7-47A5-81A2-063D479A952F}"/>
                </a:ext>
              </a:extLst>
            </p:cNvPr>
            <p:cNvSpPr txBox="1"/>
            <p:nvPr/>
          </p:nvSpPr>
          <p:spPr>
            <a:xfrm>
              <a:off x="4963090" y="5433125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RESTful API</a:t>
              </a:r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0616C719-0FCD-4305-9031-C82C397B61C1}"/>
              </a:ext>
            </a:extLst>
          </p:cNvPr>
          <p:cNvSpPr/>
          <p:nvPr/>
        </p:nvSpPr>
        <p:spPr>
          <a:xfrm>
            <a:off x="672611" y="1452119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043C16-E41A-4D42-A13E-85ABB7216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82"/>
          <a:stretch/>
        </p:blipFill>
        <p:spPr>
          <a:xfrm>
            <a:off x="5661060" y="1911141"/>
            <a:ext cx="5441852" cy="17790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495BD0-2D4D-41CD-9730-972673096E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216"/>
          <a:stretch/>
        </p:blipFill>
        <p:spPr>
          <a:xfrm>
            <a:off x="5661060" y="3951956"/>
            <a:ext cx="5441852" cy="21591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27EB8-3181-47B6-A888-25CCAF59D3D8}"/>
              </a:ext>
            </a:extLst>
          </p:cNvPr>
          <p:cNvSpPr txBox="1"/>
          <p:nvPr/>
        </p:nvSpPr>
        <p:spPr>
          <a:xfrm>
            <a:off x="5661060" y="1478316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總資料筆數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000" dirty="0">
                <a:latin typeface="Consolas" panose="020B0609020204030204" pitchFamily="49" charset="0"/>
                <a:ea typeface="微軟正黑體" panose="020B0604030504040204" pitchFamily="34" charset="-120"/>
              </a:rPr>
              <a:t>1,751,926</a:t>
            </a:r>
            <a:endParaRPr lang="zh-TW" altLang="en-US" sz="20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EB2D41BB-1A19-41D6-A3CF-47EB0F0BD92D}"/>
              </a:ext>
            </a:extLst>
          </p:cNvPr>
          <p:cNvSpPr/>
          <p:nvPr/>
        </p:nvSpPr>
        <p:spPr>
          <a:xfrm>
            <a:off x="8381986" y="3690224"/>
            <a:ext cx="98954" cy="24815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19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34A640B1-A023-4555-9945-2732EA2BEB0F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9812E7-4804-46F0-A21F-CF13AC05BD20}"/>
              </a:ext>
            </a:extLst>
          </p:cNvPr>
          <p:cNvSpPr txBox="1"/>
          <p:nvPr/>
        </p:nvSpPr>
        <p:spPr>
          <a:xfrm>
            <a:off x="672611" y="110674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olas" panose="020B0609020204030204" pitchFamily="49" charset="0"/>
              </a:rPr>
              <a:t>Create index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0B5285E-058C-4835-A380-C220386871B5}"/>
              </a:ext>
            </a:extLst>
          </p:cNvPr>
          <p:cNvCxnSpPr/>
          <p:nvPr/>
        </p:nvCxnSpPr>
        <p:spPr>
          <a:xfrm>
            <a:off x="2356020" y="3949883"/>
            <a:ext cx="8118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26C92CF-04EC-422D-B70E-6E0FE2805B29}"/>
              </a:ext>
            </a:extLst>
          </p:cNvPr>
          <p:cNvCxnSpPr>
            <a:cxnSpLocks/>
          </p:cNvCxnSpPr>
          <p:nvPr/>
        </p:nvCxnSpPr>
        <p:spPr>
          <a:xfrm>
            <a:off x="2356020" y="4286433"/>
            <a:ext cx="15684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AB56F86-A4DC-4FC6-B9C8-FD2E660DF984}"/>
              </a:ext>
            </a:extLst>
          </p:cNvPr>
          <p:cNvSpPr txBox="1"/>
          <p:nvPr/>
        </p:nvSpPr>
        <p:spPr>
          <a:xfrm>
            <a:off x="6048084" y="1111649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onsolas" panose="020B0609020204030204" pitchFamily="49" charset="0"/>
              </a:rPr>
              <a:t>Take out a random data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/ Query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E4DBB8-0077-4D7D-A40C-CC41CA3B45A5}"/>
              </a:ext>
            </a:extLst>
          </p:cNvPr>
          <p:cNvSpPr txBox="1"/>
          <p:nvPr/>
        </p:nvSpPr>
        <p:spPr>
          <a:xfrm>
            <a:off x="671406" y="1559818"/>
            <a:ext cx="529124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1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setup_elasticsearch_index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Creates an Elasticsearch index for storing comments with their </a:t>
            </a:r>
          </a:p>
          <a:p>
            <a:r>
              <a:rPr lang="zh-TW" altLang="en-US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vector representations.</a:t>
            </a:r>
          </a:p>
          <a:p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TW" sz="1100" dirty="0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base_url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_cat/indices"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= (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= {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"mappings"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comment_vector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dense_vector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"dims"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312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"similarity"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"cosine"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{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response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TW" sz="11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altLang="zh-TW" sz="11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put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"{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base_url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1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vec_comment_retry</a:t>
            </a:r>
            <a:r>
              <a:rPr lang="en-US" altLang="zh-TW" sz="11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1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zh-TW" sz="11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dumps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n-US" altLang="zh-TW" sz="1100" b="0" dirty="0"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100" b="0" dirty="0"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A31970A-31FF-4E66-BCA4-D888C837A42F}"/>
              </a:ext>
            </a:extLst>
          </p:cNvPr>
          <p:cNvSpPr/>
          <p:nvPr/>
        </p:nvSpPr>
        <p:spPr>
          <a:xfrm>
            <a:off x="672611" y="1565478"/>
            <a:ext cx="5213839" cy="466281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4C49816-DDBF-46BF-95C5-D6ED60E425F9}"/>
              </a:ext>
            </a:extLst>
          </p:cNvPr>
          <p:cNvSpPr txBox="1"/>
          <p:nvPr/>
        </p:nvSpPr>
        <p:spPr>
          <a:xfrm>
            <a:off x="6048083" y="1557916"/>
            <a:ext cx="5904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effectLst/>
                <a:latin typeface="gg sans"/>
              </a:rPr>
              <a:t>{'took': 8, '</a:t>
            </a:r>
            <a:r>
              <a:rPr lang="en-US" altLang="zh-TW" sz="1200" b="0" i="0" dirty="0" err="1">
                <a:effectLst/>
                <a:latin typeface="gg sans"/>
              </a:rPr>
              <a:t>timed_out</a:t>
            </a:r>
            <a:r>
              <a:rPr lang="en-US" altLang="zh-TW" sz="1200" b="0" i="0" dirty="0">
                <a:effectLst/>
                <a:latin typeface="gg sans"/>
              </a:rPr>
              <a:t>': False, '_shards': {'total': 1, 'successful': 1, 'skipped': 0, 'failed': 0}, 'hits': {'total': {'value': 10000, 'relation': '</a:t>
            </a:r>
            <a:r>
              <a:rPr lang="en-US" altLang="zh-TW" sz="1200" b="0" i="0" dirty="0" err="1">
                <a:effectLst/>
                <a:latin typeface="gg sans"/>
              </a:rPr>
              <a:t>gte</a:t>
            </a:r>
            <a:r>
              <a:rPr lang="en-US" altLang="zh-TW" sz="1200" b="0" i="0" dirty="0">
                <a:effectLst/>
                <a:latin typeface="gg sans"/>
              </a:rPr>
              <a:t>'}, '</a:t>
            </a:r>
            <a:r>
              <a:rPr lang="en-US" altLang="zh-TW" sz="1200" b="0" i="0" dirty="0" err="1">
                <a:effectLst/>
                <a:latin typeface="gg sans"/>
              </a:rPr>
              <a:t>max_score</a:t>
            </a:r>
            <a:r>
              <a:rPr lang="en-US" altLang="zh-TW" sz="1200" b="0" i="0" dirty="0">
                <a:effectLst/>
                <a:latin typeface="gg sans"/>
              </a:rPr>
              <a:t>': 1.0, 'hits': [{'_index': '</a:t>
            </a:r>
            <a:r>
              <a:rPr lang="en-US" altLang="zh-TW" sz="1200" b="0" i="0" dirty="0" err="1">
                <a:effectLst/>
                <a:latin typeface="gg sans"/>
              </a:rPr>
              <a:t>vec_comment_retry</a:t>
            </a:r>
            <a:r>
              <a:rPr lang="en-US" altLang="zh-TW" sz="1200" b="0" i="0" dirty="0">
                <a:effectLst/>
                <a:latin typeface="gg sans"/>
              </a:rPr>
              <a:t>', '_id': '100001', '_score': 1.0, '_source': {'</a:t>
            </a:r>
            <a:r>
              <a:rPr lang="en-US" altLang="zh-TW" sz="1200" b="0" i="0" dirty="0" err="1">
                <a:effectLst/>
                <a:latin typeface="gg sans"/>
              </a:rPr>
              <a:t>comment_vector</a:t>
            </a:r>
            <a:r>
              <a:rPr lang="en-US" altLang="zh-TW" sz="1200" b="0" i="0" dirty="0">
                <a:effectLst/>
                <a:latin typeface="gg sans"/>
              </a:rPr>
              <a:t>': [-0.09529139846563339, 0.8333370685577393, 0.46890389919281006, 0.23906463384628296, 0.2693869173526764, ... -1.2196215391159058], 'tag': '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綠空鐵道</a:t>
            </a:r>
            <a:r>
              <a:rPr lang="en-US" altLang="zh-TW" sz="1200" b="0" i="0" dirty="0">
                <a:effectLst/>
                <a:latin typeface="gg sans"/>
              </a:rPr>
              <a:t>1908'}}]}}</a:t>
            </a:r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DA80DA-1638-4E5F-B89C-31041E09C830}"/>
              </a:ext>
            </a:extLst>
          </p:cNvPr>
          <p:cNvSpPr/>
          <p:nvPr/>
        </p:nvSpPr>
        <p:spPr>
          <a:xfrm>
            <a:off x="6048084" y="1565478"/>
            <a:ext cx="5904402" cy="11910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E97AA54-78D7-4632-9638-FB490A62C489}"/>
              </a:ext>
            </a:extLst>
          </p:cNvPr>
          <p:cNvSpPr txBox="1"/>
          <p:nvPr/>
        </p:nvSpPr>
        <p:spPr>
          <a:xfrm>
            <a:off x="6042507" y="2813054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100" dirty="0">
                <a:latin typeface="Consolas" panose="020B0609020204030204" pitchFamily="49" charset="0"/>
              </a:rPr>
              <a:t> </a:t>
            </a:r>
            <a:r>
              <a:rPr lang="en-US" altLang="zh-TW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match_query</a:t>
            </a:r>
            <a:r>
              <a:rPr lang="en-US" altLang="zh-TW" sz="1100" dirty="0">
                <a:latin typeface="Consolas" panose="020B0609020204030204" pitchFamily="49" charset="0"/>
              </a:rPr>
              <a:t>(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base_url</a:t>
            </a:r>
            <a:r>
              <a:rPr lang="en-US" altLang="zh-TW" sz="1100" dirty="0"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n-US" altLang="zh-TW" sz="1100" dirty="0"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n-US" altLang="zh-TW" sz="1100" dirty="0">
                <a:latin typeface="Consolas" panose="020B0609020204030204" pitchFamily="49" charset="0"/>
              </a:rPr>
              <a:t>, 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query_vec</a:t>
            </a:r>
            <a:r>
              <a:rPr lang="en-US" altLang="zh-TW" sz="1100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"""</a:t>
            </a:r>
          </a:p>
          <a:p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    Executes a k-NN query to find similar comments based on a query vector.</a:t>
            </a:r>
          </a:p>
          <a:p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    """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dirty="0">
                <a:latin typeface="Consolas" panose="020B0609020204030204" pitchFamily="49" charset="0"/>
              </a:rPr>
              <a:t> = {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"Content-Type"</a:t>
            </a:r>
            <a:r>
              <a:rPr lang="en-US" altLang="zh-TW" sz="1100" dirty="0">
                <a:latin typeface="Consolas" panose="020B0609020204030204" pitchFamily="49" charset="0"/>
              </a:rPr>
              <a:t>: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"application/json"</a:t>
            </a:r>
            <a:r>
              <a:rPr lang="en-US" altLang="zh-TW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query_data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100" dirty="0">
                <a:latin typeface="Consolas" panose="020B0609020204030204" pitchFamily="49" charset="0"/>
              </a:rPr>
              <a:t>= {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knn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: {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"field"</a:t>
            </a:r>
            <a:r>
              <a:rPr lang="en-US" altLang="zh-TW" sz="1100" dirty="0">
                <a:latin typeface="Consolas" panose="020B0609020204030204" pitchFamily="49" charset="0"/>
              </a:rPr>
              <a:t>: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comment_vector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query_vector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: 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query_vec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"k"</a:t>
            </a:r>
            <a:r>
              <a:rPr lang="en-US" altLang="zh-TW" sz="1100" dirty="0">
                <a:latin typeface="Consolas" panose="020B0609020204030204" pitchFamily="49" charset="0"/>
              </a:rPr>
              <a:t>: </a:t>
            </a:r>
            <a:r>
              <a:rPr lang="en-US" altLang="zh-TW" sz="11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30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num_candidates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: </a:t>
            </a:r>
            <a:r>
              <a:rPr lang="en-US" altLang="zh-TW" sz="11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1000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"fields"</a:t>
            </a:r>
            <a:r>
              <a:rPr lang="en-US" altLang="zh-TW" sz="1100" dirty="0">
                <a:latin typeface="Consolas" panose="020B0609020204030204" pitchFamily="49" charset="0"/>
              </a:rPr>
              <a:t>: [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comment_vector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"tag"</a:t>
            </a:r>
            <a:r>
              <a:rPr lang="en-US" altLang="zh-TW" sz="1100" dirty="0">
                <a:latin typeface="Consolas" panose="020B0609020204030204" pitchFamily="49" charset="0"/>
              </a:rPr>
              <a:t>],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altLang="zh-TW" sz="1100" dirty="0">
                <a:latin typeface="Consolas" panose="020B0609020204030204" pitchFamily="49" charset="0"/>
              </a:rPr>
              <a:t> = </a:t>
            </a:r>
            <a:r>
              <a:rPr lang="en-US" altLang="zh-TW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requests</a:t>
            </a:r>
            <a:r>
              <a:rPr lang="en-US" altLang="zh-TW" sz="1100" dirty="0" err="1">
                <a:latin typeface="Consolas" panose="020B0609020204030204" pitchFamily="49" charset="0"/>
              </a:rPr>
              <a:t>.</a:t>
            </a:r>
            <a:r>
              <a:rPr lang="en-US" altLang="zh-TW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1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rgbClr val="0070C0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1100" dirty="0">
                <a:latin typeface="Consolas" panose="020B0609020204030204" pitchFamily="49" charset="0"/>
              </a:rPr>
              <a:t>"{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base_url</a:t>
            </a:r>
            <a:r>
              <a:rPr lang="en-US" altLang="zh-TW" sz="1100" dirty="0">
                <a:latin typeface="Consolas" panose="020B0609020204030204" pitchFamily="49" charset="0"/>
              </a:rPr>
              <a:t>}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vec_comment_retry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/_</a:t>
            </a:r>
            <a:r>
              <a:rPr lang="en-US" altLang="zh-TW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knn_search</a:t>
            </a:r>
            <a:r>
              <a:rPr lang="en-US" altLang="zh-TW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</a:t>
            </a:r>
            <a:r>
              <a:rPr lang="en-US" altLang="zh-TW" sz="1100" dirty="0">
                <a:latin typeface="Consolas" panose="020B0609020204030204" pitchFamily="49" charset="0"/>
              </a:rPr>
              <a:t>=(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n-US" altLang="zh-TW" sz="1100" dirty="0">
                <a:latin typeface="Consolas" panose="020B0609020204030204" pitchFamily="49" charset="0"/>
              </a:rPr>
              <a:t>,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n-US" altLang="zh-TW" sz="1100" dirty="0"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dirty="0">
                <a:latin typeface="Consolas" panose="020B0609020204030204" pitchFamily="49" charset="0"/>
              </a:rPr>
              <a:t>=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headers</a:t>
            </a:r>
            <a:r>
              <a:rPr lang="en-US" altLang="zh-TW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    </a:t>
            </a:r>
            <a:r>
              <a:rPr lang="en-US" altLang="zh-TW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n-US" altLang="zh-TW" sz="1100" dirty="0">
                <a:latin typeface="Consolas" panose="020B0609020204030204" pitchFamily="49" charset="0"/>
              </a:rPr>
              <a:t>=</a:t>
            </a:r>
            <a:r>
              <a:rPr lang="en-US" altLang="zh-TW" sz="1100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sz="1100" dirty="0" err="1">
                <a:latin typeface="Consolas" panose="020B0609020204030204" pitchFamily="49" charset="0"/>
              </a:rPr>
              <a:t>.</a:t>
            </a:r>
            <a:r>
              <a:rPr lang="en-US" altLang="zh-TW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dumps</a:t>
            </a:r>
            <a:r>
              <a:rPr lang="en-US" altLang="zh-TW" sz="1100" dirty="0">
                <a:latin typeface="Consolas" panose="020B0609020204030204" pitchFamily="49" charset="0"/>
              </a:rPr>
              <a:t>(</a:t>
            </a:r>
            <a:r>
              <a:rPr lang="en-US" altLang="zh-TW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query_data</a:t>
            </a:r>
            <a:r>
              <a:rPr lang="en-US" altLang="zh-TW" sz="1100" dirty="0"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100" dirty="0"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0D3A433-FBDD-479D-A011-D5A2375E9682}"/>
              </a:ext>
            </a:extLst>
          </p:cNvPr>
          <p:cNvSpPr/>
          <p:nvPr/>
        </p:nvSpPr>
        <p:spPr>
          <a:xfrm>
            <a:off x="6052374" y="2868803"/>
            <a:ext cx="5900112" cy="33528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81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3527ED-8AF7-49E6-B646-35C5DED9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8" y="1489236"/>
            <a:ext cx="6127290" cy="4721027"/>
          </a:xfrm>
          <a:prstGeom prst="rect">
            <a:avLst/>
          </a:prstGeom>
        </p:spPr>
      </p:pic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DE36F03-7FB9-4B11-8E1F-DFCAC0F4E82B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大語言模型選擇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台灣模型在地化，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Taiwan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2.0 vs GPT 4.0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A582C4F-26C7-4282-82F1-F490D6F8B157}"/>
              </a:ext>
            </a:extLst>
          </p:cNvPr>
          <p:cNvSpPr txBox="1"/>
          <p:nvPr/>
        </p:nvSpPr>
        <p:spPr>
          <a:xfrm>
            <a:off x="670645" y="25580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D502A1D-6146-4141-838E-F0986436B47C}"/>
              </a:ext>
            </a:extLst>
          </p:cNvPr>
          <p:cNvSpPr txBox="1"/>
          <p:nvPr/>
        </p:nvSpPr>
        <p:spPr>
          <a:xfrm>
            <a:off x="3986093" y="25580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62F32-B81F-4386-96CD-77106419B24C}"/>
              </a:ext>
            </a:extLst>
          </p:cNvPr>
          <p:cNvSpPr/>
          <p:nvPr/>
        </p:nvSpPr>
        <p:spPr>
          <a:xfrm>
            <a:off x="3340923" y="5740631"/>
            <a:ext cx="594737" cy="32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87BB2F8-9E5A-495F-BBA0-C04CA791EE85}"/>
              </a:ext>
            </a:extLst>
          </p:cNvPr>
          <p:cNvSpPr/>
          <p:nvPr/>
        </p:nvSpPr>
        <p:spPr>
          <a:xfrm>
            <a:off x="6540108" y="5740631"/>
            <a:ext cx="647321" cy="32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1C2483-9AE7-441A-9D0D-26FDFB5F9AF7}"/>
              </a:ext>
            </a:extLst>
          </p:cNvPr>
          <p:cNvSpPr/>
          <p:nvPr/>
        </p:nvSpPr>
        <p:spPr>
          <a:xfrm>
            <a:off x="9737106" y="4030431"/>
            <a:ext cx="202836" cy="15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182B7CF4-65DB-4B6F-BBD1-17B5CB230BA6}"/>
              </a:ext>
            </a:extLst>
          </p:cNvPr>
          <p:cNvSpPr/>
          <p:nvPr/>
        </p:nvSpPr>
        <p:spPr>
          <a:xfrm>
            <a:off x="677130" y="1476266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5BEFE5-9801-4280-9889-1424912F5548}"/>
              </a:ext>
            </a:extLst>
          </p:cNvPr>
          <p:cNvSpPr txBox="1"/>
          <p:nvPr/>
        </p:nvSpPr>
        <p:spPr>
          <a:xfrm>
            <a:off x="8123094" y="1454038"/>
            <a:ext cx="359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Taiwan </a:t>
            </a:r>
            <a:r>
              <a:rPr lang="en-US" altLang="zh-TW" sz="20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LLaMa</a:t>
            </a:r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 2.0</a:t>
            </a:r>
            <a:r>
              <a:rPr lang="zh-TW" altLang="en-US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訓練階段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BE2B9B-7E4D-45F0-A250-C23757068158}"/>
              </a:ext>
            </a:extLst>
          </p:cNvPr>
          <p:cNvSpPr txBox="1"/>
          <p:nvPr/>
        </p:nvSpPr>
        <p:spPr>
          <a:xfrm>
            <a:off x="8123094" y="1836289"/>
            <a:ext cx="3484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Step1.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模型預訓練微調 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泛化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台灣語料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剔除網路文章消除政治色彩，偏激言論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2F5CA7-3669-4641-8595-4DF40EC42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89" y="2351656"/>
            <a:ext cx="3089309" cy="124423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DAD937-338D-4820-81CB-CF45EB1D251F}"/>
              </a:ext>
            </a:extLst>
          </p:cNvPr>
          <p:cNvSpPr txBox="1"/>
          <p:nvPr/>
        </p:nvSpPr>
        <p:spPr>
          <a:xfrm>
            <a:off x="8123094" y="3707460"/>
            <a:ext cx="3484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Step2.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指令監督式微調 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專才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人工撰寫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GPT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8C725A-92DB-47F3-BD00-05E721EC9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46" b="17413"/>
          <a:stretch/>
        </p:blipFill>
        <p:spPr>
          <a:xfrm>
            <a:off x="8213289" y="4182044"/>
            <a:ext cx="3288429" cy="2018261"/>
          </a:xfrm>
          <a:prstGeom prst="rect">
            <a:avLst/>
          </a:prstGeom>
        </p:spPr>
      </p:pic>
      <p:sp>
        <p:nvSpPr>
          <p:cNvPr id="25" name="橢圓 24">
            <a:extLst>
              <a:ext uri="{FF2B5EF4-FFF2-40B4-BE49-F238E27FC236}">
                <a16:creationId xmlns:a16="http://schemas.microsoft.com/office/drawing/2014/main" id="{C68156A8-A487-46E5-A2A7-BBA832FAE3C5}"/>
              </a:ext>
            </a:extLst>
          </p:cNvPr>
          <p:cNvSpPr/>
          <p:nvPr/>
        </p:nvSpPr>
        <p:spPr>
          <a:xfrm>
            <a:off x="1936206" y="2378269"/>
            <a:ext cx="442540" cy="36446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38F47AB-6C96-47D3-AD65-E4555FF2A929}"/>
              </a:ext>
            </a:extLst>
          </p:cNvPr>
          <p:cNvSpPr/>
          <p:nvPr/>
        </p:nvSpPr>
        <p:spPr>
          <a:xfrm>
            <a:off x="5242531" y="2378269"/>
            <a:ext cx="442540" cy="36446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56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B24C42A2-B308-4F93-97CF-04FF8A26FAD9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Taiwan Llama 2.0 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指令微調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模型專才化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115" name="文字方塊 4114">
            <a:extLst>
              <a:ext uri="{FF2B5EF4-FFF2-40B4-BE49-F238E27FC236}">
                <a16:creationId xmlns:a16="http://schemas.microsoft.com/office/drawing/2014/main" id="{574C31C7-6311-45AF-860D-DFFB6F633A08}"/>
              </a:ext>
            </a:extLst>
          </p:cNvPr>
          <p:cNvSpPr txBox="1"/>
          <p:nvPr/>
        </p:nvSpPr>
        <p:spPr>
          <a:xfrm>
            <a:off x="672611" y="1229381"/>
            <a:ext cx="6923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Fine tune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目的 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讓 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</a:rPr>
              <a:t>Taiwan Llama 2.0 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具備旅遊知識</a:t>
            </a:r>
          </a:p>
        </p:txBody>
      </p:sp>
      <p:sp>
        <p:nvSpPr>
          <p:cNvPr id="4119" name="矩形 4118">
            <a:extLst>
              <a:ext uri="{FF2B5EF4-FFF2-40B4-BE49-F238E27FC236}">
                <a16:creationId xmlns:a16="http://schemas.microsoft.com/office/drawing/2014/main" id="{8F76A7C2-D611-4A8E-A664-473856C5E1EA}"/>
              </a:ext>
            </a:extLst>
          </p:cNvPr>
          <p:cNvSpPr/>
          <p:nvPr/>
        </p:nvSpPr>
        <p:spPr>
          <a:xfrm>
            <a:off x="8136030" y="3869987"/>
            <a:ext cx="3290994" cy="2112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Fine Tune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-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沒有具體建議旅遊目的地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胡言亂語或重複問題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Fine Tune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可以舉出明確目的景點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較少答非所問的情況</a:t>
            </a:r>
          </a:p>
        </p:txBody>
      </p:sp>
      <p:pic>
        <p:nvPicPr>
          <p:cNvPr id="4121" name="圖片 4120">
            <a:extLst>
              <a:ext uri="{FF2B5EF4-FFF2-40B4-BE49-F238E27FC236}">
                <a16:creationId xmlns:a16="http://schemas.microsoft.com/office/drawing/2014/main" id="{1E00C9E7-48CC-402D-B7FA-62A70106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1" y="1837649"/>
            <a:ext cx="9080942" cy="43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E431D80-6556-4EF1-8E89-7AB6824C2A6F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模型優化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參數設定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1DFF40-0FA5-404E-BFBB-939E9B51DF2D}"/>
              </a:ext>
            </a:extLst>
          </p:cNvPr>
          <p:cNvSpPr txBox="1"/>
          <p:nvPr/>
        </p:nvSpPr>
        <p:spPr>
          <a:xfrm>
            <a:off x="7177801" y="1493995"/>
            <a:ext cx="246413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參數優化前 </a:t>
            </a:r>
            <a:r>
              <a:rPr lang="en-US" altLang="zh-TW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6,742,609,920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參數優化後 </a:t>
            </a:r>
            <a:r>
              <a:rPr lang="en-US" altLang="zh-TW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4,194,304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25:17:29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trainable: 0.0622%</a:t>
            </a:r>
            <a:endParaRPr lang="zh-TW" altLang="en-US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2DD79A9-C585-4703-8053-47F7E1392509}"/>
              </a:ext>
            </a:extLst>
          </p:cNvPr>
          <p:cNvSpPr txBox="1"/>
          <p:nvPr/>
        </p:nvSpPr>
        <p:spPr>
          <a:xfrm>
            <a:off x="7177801" y="4485670"/>
            <a:ext cx="4237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 </a:t>
            </a:r>
            <a:r>
              <a:rPr lang="en-US" altLang="zh-TW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GPU: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NVIDIA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GeForce RTX 3070 8GB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python version: V3.9.18</a:t>
            </a:r>
          </a:p>
          <a:p>
            <a:r>
              <a:rPr lang="en-US" altLang="zh-TW" dirty="0" err="1">
                <a:latin typeface="Consolas" panose="020B0609020204030204" pitchFamily="49" charset="0"/>
              </a:rPr>
              <a:t>pytorch</a:t>
            </a:r>
            <a:r>
              <a:rPr lang="en-US" altLang="zh-TW" dirty="0">
                <a:latin typeface="Consolas" panose="020B0609020204030204" pitchFamily="49" charset="0"/>
              </a:rPr>
              <a:t> version: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V2.0.0</a:t>
            </a:r>
          </a:p>
          <a:p>
            <a:r>
              <a:rPr lang="en-US" altLang="zh-TW" dirty="0" err="1">
                <a:latin typeface="Consolas" panose="020B0609020204030204" pitchFamily="49" charset="0"/>
              </a:rPr>
              <a:t>cuda</a:t>
            </a:r>
            <a:r>
              <a:rPr lang="en-US" altLang="zh-TW" dirty="0">
                <a:latin typeface="Consolas" panose="020B0609020204030204" pitchFamily="49" charset="0"/>
              </a:rPr>
              <a:t> version: V11.7.64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E71F92-821F-4E09-AA31-2599AA76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11" y="3615809"/>
            <a:ext cx="4791190" cy="263935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45ACF70-CC53-47E4-B662-371E285D81E8}"/>
              </a:ext>
            </a:extLst>
          </p:cNvPr>
          <p:cNvSpPr/>
          <p:nvPr/>
        </p:nvSpPr>
        <p:spPr>
          <a:xfrm>
            <a:off x="4331646" y="5220511"/>
            <a:ext cx="405319" cy="194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4" name="Picture 6" descr="NVIDIA A100 GPU中的TF32將AI訓練與HPC速度提升20倍- NVIDIA 台灣官方部落格">
            <a:extLst>
              <a:ext uri="{FF2B5EF4-FFF2-40B4-BE49-F238E27FC236}">
                <a16:creationId xmlns:a16="http://schemas.microsoft.com/office/drawing/2014/main" id="{43280FB1-EBC1-40AA-BC4C-E9792E12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10" y="1115354"/>
            <a:ext cx="4342501" cy="27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D15175B-D9AD-4FD0-98C7-7FE8145E655D}"/>
              </a:ext>
            </a:extLst>
          </p:cNvPr>
          <p:cNvSpPr txBox="1"/>
          <p:nvPr/>
        </p:nvSpPr>
        <p:spPr>
          <a:xfrm>
            <a:off x="1362891" y="159231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單精度浮點數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E3C71C-61D4-4C45-8290-06F4608B2A2B}"/>
              </a:ext>
            </a:extLst>
          </p:cNvPr>
          <p:cNvSpPr txBox="1"/>
          <p:nvPr/>
        </p:nvSpPr>
        <p:spPr>
          <a:xfrm>
            <a:off x="1362891" y="29344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半精度浮點數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F475E2-4CCD-4689-B989-FCAEB832E4AC}"/>
              </a:ext>
            </a:extLst>
          </p:cNvPr>
          <p:cNvSpPr txBox="1"/>
          <p:nvPr/>
        </p:nvSpPr>
        <p:spPr>
          <a:xfrm>
            <a:off x="488783" y="222316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FP16+FP32</a:t>
            </a:r>
            <a:endParaRPr lang="zh-TW" altLang="en-US" sz="1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C76718-2780-42AD-BBE1-DBF990473FA5}"/>
              </a:ext>
            </a:extLst>
          </p:cNvPr>
          <p:cNvSpPr txBox="1"/>
          <p:nvPr/>
        </p:nvSpPr>
        <p:spPr>
          <a:xfrm>
            <a:off x="779889" y="3470505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ea typeface="微軟正黑體" panose="020B0604030504040204" pitchFamily="34" charset="-120"/>
              </a:rPr>
              <a:t>Brain Float 16</a:t>
            </a:r>
            <a:endParaRPr lang="zh-TW" altLang="en-US" sz="1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D65235-EAFB-4843-9B5C-7DF13E1F1034}"/>
              </a:ext>
            </a:extLst>
          </p:cNvPr>
          <p:cNvSpPr/>
          <p:nvPr/>
        </p:nvSpPr>
        <p:spPr>
          <a:xfrm>
            <a:off x="779889" y="3406306"/>
            <a:ext cx="3634456" cy="437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7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3490382-8EFD-49BA-884C-473CBB849049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/ one-shot / few-shot / 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" name="Picture 2" descr="Unleashing the Power of Prompt Engineering: Zero-Shot, One-Shot, and Few- Shot Inference | by S Shakir | Medium">
            <a:extLst>
              <a:ext uri="{FF2B5EF4-FFF2-40B4-BE49-F238E27FC236}">
                <a16:creationId xmlns:a16="http://schemas.microsoft.com/office/drawing/2014/main" id="{EC7E3127-3278-4211-BA0A-8BAFFA46F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36389" r="5764" b="14780"/>
          <a:stretch/>
        </p:blipFill>
        <p:spPr bwMode="auto">
          <a:xfrm>
            <a:off x="672611" y="1002170"/>
            <a:ext cx="6559550" cy="271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17BFB6-2EF7-4211-BBCD-E38631C409E2}"/>
              </a:ext>
            </a:extLst>
          </p:cNvPr>
          <p:cNvSpPr txBox="1"/>
          <p:nvPr/>
        </p:nvSpPr>
        <p:spPr>
          <a:xfrm>
            <a:off x="8378874" y="224079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分步驟進行邏輯推理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讓模型先想清楚再回答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471895E-1893-4E4B-ABE7-20205A4692E4}"/>
              </a:ext>
            </a:extLst>
          </p:cNvPr>
          <p:cNvSpPr txBox="1"/>
          <p:nvPr/>
        </p:nvSpPr>
        <p:spPr>
          <a:xfrm>
            <a:off x="8217685" y="3127572"/>
            <a:ext cx="31039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: </a:t>
            </a:r>
          </a:p>
          <a:p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我買了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箱乖乖，給鄰居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箱再給同事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箱，我還剩幾箱乖乖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endParaRPr lang="zh-TW" altLang="en-US" sz="1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我一開始有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箱</a:t>
            </a:r>
          </a:p>
          <a:p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給了朋友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箱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，所以剩下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-1=4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箱乖乖</a:t>
            </a:r>
          </a:p>
          <a:p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又給同事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箱，所以剩下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4-1=3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箱乖乖</a:t>
            </a:r>
            <a:endParaRPr lang="en-US" altLang="zh-TW" sz="1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最後我剩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箱乖乖</a:t>
            </a:r>
            <a:endParaRPr lang="en-US" altLang="zh-TW" sz="1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我買了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包辛拉麵，給鄰居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，又給弟弟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，我自己吃掉 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r>
              <a:rPr lang="zh-TW" alt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，我還剩幾包</a:t>
            </a:r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endParaRPr lang="zh-TW" altLang="en-US" sz="1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: </a:t>
            </a:r>
          </a:p>
          <a:p>
            <a:pPr marL="342900" indent="-342900">
              <a:buAutoNum type="arabicPeriod"/>
            </a:pP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我一開始有 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包辛拉麵</a:t>
            </a:r>
            <a:endParaRPr lang="en-US" altLang="zh-TW" sz="1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給鄰居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包，所以還剩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10-2=8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再給弟弟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包，所以還剩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8-3=5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我自己吃掉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包，所以還剩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5-1=4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包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包辛拉麵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2D47507-0B2F-41E6-ACEB-32A947066A2A}"/>
              </a:ext>
            </a:extLst>
          </p:cNvPr>
          <p:cNvGrpSpPr/>
          <p:nvPr/>
        </p:nvGrpSpPr>
        <p:grpSpPr>
          <a:xfrm>
            <a:off x="744763" y="3720981"/>
            <a:ext cx="2069689" cy="2638244"/>
            <a:chOff x="786902" y="3720982"/>
            <a:chExt cx="2069689" cy="2638244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69584A0-9C0F-4F4C-828C-49E6E60E8B90}"/>
                </a:ext>
              </a:extLst>
            </p:cNvPr>
            <p:cNvSpPr txBox="1"/>
            <p:nvPr/>
          </p:nvSpPr>
          <p:spPr>
            <a:xfrm>
              <a:off x="786902" y="3720982"/>
              <a:ext cx="20696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Prompt : </a:t>
              </a:r>
            </a:p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我買了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個柚子，給朋友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個，我還剩幾個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Output : 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89A0CF-5CCE-4319-8E22-4EA16F726EF9}"/>
                </a:ext>
              </a:extLst>
            </p:cNvPr>
            <p:cNvSpPr/>
            <p:nvPr/>
          </p:nvSpPr>
          <p:spPr>
            <a:xfrm>
              <a:off x="825269" y="3720982"/>
              <a:ext cx="1898257" cy="2638244"/>
            </a:xfrm>
            <a:prstGeom prst="rect">
              <a:avLst/>
            </a:prstGeom>
            <a:noFill/>
            <a:ln>
              <a:solidFill>
                <a:srgbClr val="0D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C36DE2-C86F-4853-9315-54EF076123B4}"/>
              </a:ext>
            </a:extLst>
          </p:cNvPr>
          <p:cNvSpPr txBox="1"/>
          <p:nvPr/>
        </p:nvSpPr>
        <p:spPr>
          <a:xfrm>
            <a:off x="7830468" y="1630348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Chain-of-Thought (</a:t>
            </a:r>
            <a:r>
              <a:rPr lang="en-US" altLang="zh-TW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CoT</a:t>
            </a:r>
            <a:r>
              <a:rPr lang="en-US" altLang="zh-TW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endParaRPr lang="zh-TW" alt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2972547-06B9-423C-8155-4F2E171C6F4B}"/>
              </a:ext>
            </a:extLst>
          </p:cNvPr>
          <p:cNvSpPr/>
          <p:nvPr/>
        </p:nvSpPr>
        <p:spPr>
          <a:xfrm>
            <a:off x="618432" y="3632083"/>
            <a:ext cx="150602" cy="1777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1A6F11-E01D-4F28-8399-49BD7CD4F892}"/>
              </a:ext>
            </a:extLst>
          </p:cNvPr>
          <p:cNvSpPr/>
          <p:nvPr/>
        </p:nvSpPr>
        <p:spPr>
          <a:xfrm>
            <a:off x="8217685" y="3127572"/>
            <a:ext cx="3148436" cy="3223679"/>
          </a:xfrm>
          <a:prstGeom prst="rect">
            <a:avLst/>
          </a:prstGeom>
          <a:noFill/>
          <a:ln>
            <a:solidFill>
              <a:srgbClr val="0D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75CC88E-47C6-4859-8274-BC8502777391}"/>
              </a:ext>
            </a:extLst>
          </p:cNvPr>
          <p:cNvGrpSpPr/>
          <p:nvPr/>
        </p:nvGrpSpPr>
        <p:grpSpPr>
          <a:xfrm>
            <a:off x="2961126" y="3717518"/>
            <a:ext cx="1971722" cy="2646218"/>
            <a:chOff x="2762073" y="3713007"/>
            <a:chExt cx="1971722" cy="2646218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A8EEB1B-CAC4-434A-944A-DA1F9878C4E1}"/>
                </a:ext>
              </a:extLst>
            </p:cNvPr>
            <p:cNvSpPr txBox="1"/>
            <p:nvPr/>
          </p:nvSpPr>
          <p:spPr>
            <a:xfrm>
              <a:off x="2762073" y="3720981"/>
              <a:ext cx="19670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Prompt : 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我買了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個柚子，給朋友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個，我還剩幾個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endPara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我買了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包泡麵，給鄰居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包，再給同事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包，我還剩幾包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Output : 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包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52713B3-9885-4DED-903D-808A7CC9251D}"/>
                </a:ext>
              </a:extLst>
            </p:cNvPr>
            <p:cNvSpPr/>
            <p:nvPr/>
          </p:nvSpPr>
          <p:spPr>
            <a:xfrm>
              <a:off x="2835538" y="3713007"/>
              <a:ext cx="1898257" cy="2646218"/>
            </a:xfrm>
            <a:prstGeom prst="rect">
              <a:avLst/>
            </a:prstGeom>
            <a:noFill/>
            <a:ln>
              <a:solidFill>
                <a:srgbClr val="0D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1197305-CD3A-45F0-A942-6B8A91D9F7AE}"/>
              </a:ext>
            </a:extLst>
          </p:cNvPr>
          <p:cNvGrpSpPr/>
          <p:nvPr/>
        </p:nvGrpSpPr>
        <p:grpSpPr>
          <a:xfrm>
            <a:off x="5178694" y="3720981"/>
            <a:ext cx="1925868" cy="2677657"/>
            <a:chOff x="5181246" y="3720981"/>
            <a:chExt cx="1925868" cy="2677657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151B8EC-C8D3-46D1-BA03-038E3F143737}"/>
                </a:ext>
              </a:extLst>
            </p:cNvPr>
            <p:cNvSpPr txBox="1"/>
            <p:nvPr/>
          </p:nvSpPr>
          <p:spPr>
            <a:xfrm>
              <a:off x="5181246" y="3720982"/>
              <a:ext cx="192586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Prompt : 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我買了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個柚子，給朋友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個，我還剩幾個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個</a:t>
              </a:r>
              <a:endPara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我買了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包泡麵，給鄰居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包，再給同事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包，我還剩幾包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</a:t>
              </a:r>
              <a:endPara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阿萱買了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5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箱乖乖，給阿卉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箱，再給阿晴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箱，阿萱剩幾箱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r>
                <a:rPr lang="en-US" altLang="zh-TW" sz="12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Output : </a:t>
              </a:r>
            </a:p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箱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FBA4278-EAFB-4BF4-9152-D894F1E01C63}"/>
                </a:ext>
              </a:extLst>
            </p:cNvPr>
            <p:cNvSpPr/>
            <p:nvPr/>
          </p:nvSpPr>
          <p:spPr>
            <a:xfrm>
              <a:off x="5208857" y="3720981"/>
              <a:ext cx="1898257" cy="2638244"/>
            </a:xfrm>
            <a:prstGeom prst="rect">
              <a:avLst/>
            </a:prstGeom>
            <a:noFill/>
            <a:ln>
              <a:solidFill>
                <a:srgbClr val="0D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D88EF07D-FBCD-4A5A-BC4E-69253D3E9733}"/>
              </a:ext>
            </a:extLst>
          </p:cNvPr>
          <p:cNvSpPr/>
          <p:nvPr/>
        </p:nvSpPr>
        <p:spPr>
          <a:xfrm>
            <a:off x="672611" y="1447553"/>
            <a:ext cx="336743" cy="31370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95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392EE2E-48B6-4C74-AB05-353E1E55602B}"/>
              </a:ext>
            </a:extLst>
          </p:cNvPr>
          <p:cNvSpPr/>
          <p:nvPr/>
        </p:nvSpPr>
        <p:spPr>
          <a:xfrm>
            <a:off x="672611" y="236165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Template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14AF9DF-4293-4267-9D55-E9D198CF9A25}"/>
              </a:ext>
            </a:extLst>
          </p:cNvPr>
          <p:cNvSpPr txBox="1"/>
          <p:nvPr/>
        </p:nvSpPr>
        <p:spPr>
          <a:xfrm>
            <a:off x="3380058" y="1172991"/>
            <a:ext cx="464861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sys</a:t>
            </a:r>
            <a:r>
              <a:rPr lang="zh-TW" altLang="en-US" sz="1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zh-TW" altLang="en-US" sz="1000" b="0" dirty="0"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rgbClr val="0070C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你是旅遊行程規劃專家，請根據文本摘要內容，再規劃出  </a:t>
            </a:r>
            <a:endParaRPr lang="en-US" altLang="zh-TW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行程，依照以下格式，產生旅遊回應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範例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景點名稱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藍色海岸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(Blue Coast) [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南法尼斯</a:t>
            </a: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景點介紹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藍色海岸以其晶瑩剔透的海水和金色沙灘聞名於世，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是浪漫與奢華的象徵。這裡不僅擁有豐富的歷史文化遺產，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例如尼斯老城和蒙特卡洛賭場，還有各式美食等著您去發掘。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您可以選擇入住海濱的五星級酒店，享受一流的服務與海景，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晚上則可     在海邊的餐廳品嘗地中海美食。</a:t>
            </a: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推薦活動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行程安排：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行程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1] 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晨跑尼斯海濱人行道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詳細介紹活動   內容：在清新的海風中沿著海濱人行道慢跑，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感受南法的懶散與活力。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所需時間：約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 是否需要預約：無需預約</a:t>
            </a:r>
          </a:p>
          <a:p>
            <a:b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格式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我為您精選了一些不可錯過的景點與活動。以下是關於您感興趣</a:t>
            </a:r>
            <a:endParaRPr lang="en-US" altLang="zh-TW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的目的地的一些精彩介紹，以及我個人推薦的行程安排：</a:t>
            </a: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景點名稱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 - 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地點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景點介紹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詳細介紹該景點的歷史背景、特色，提供景點的基本資訊，以</a:t>
            </a:r>
            <a:endParaRPr lang="en-US" altLang="zh-TW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及周邊推薦的住宿、餐廳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推薦活動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行程安排：</a:t>
            </a: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行程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1] - 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詳細介紹活動內容、所需時間、是否需要預約等</a:t>
            </a:r>
            <a:endParaRPr lang="en-US" altLang="zh-TW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行程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2] - 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同上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行程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3] - [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同上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00" b="0" dirty="0">
              <a:solidFill>
                <a:schemeClr val="accent2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query</a:t>
            </a:r>
            <a:r>
              <a:rPr lang="zh-TW" altLang="en-US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zh-TW" altLang="en-US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rgbClr val="0070C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zh-TW" altLang="en-US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摘要內容</a:t>
            </a:r>
            <a:r>
              <a:rPr lang="en-US" altLang="zh-TW" sz="1000" b="0" dirty="0">
                <a:solidFill>
                  <a:schemeClr val="accent2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```</a:t>
            </a:r>
            <a:r>
              <a:rPr lang="en-US" altLang="zh-TW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{</a:t>
            </a:r>
            <a:r>
              <a:rPr lang="en-US" altLang="zh-TW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sum</a:t>
            </a:r>
            <a:r>
              <a:rPr lang="en-US" altLang="zh-TW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}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```</a:t>
            </a: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1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01A3E7-8CAF-4206-A3F8-BC3DBDF8EE28}"/>
              </a:ext>
            </a:extLst>
          </p:cNvPr>
          <p:cNvSpPr/>
          <p:nvPr/>
        </p:nvSpPr>
        <p:spPr>
          <a:xfrm>
            <a:off x="3440586" y="1819456"/>
            <a:ext cx="3864675" cy="1749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CC5CB1BF-D785-43E4-87B2-6CEB0EFDD4A8}"/>
              </a:ext>
            </a:extLst>
          </p:cNvPr>
          <p:cNvCxnSpPr>
            <a:cxnSpLocks/>
          </p:cNvCxnSpPr>
          <p:nvPr/>
        </p:nvCxnSpPr>
        <p:spPr>
          <a:xfrm>
            <a:off x="7310220" y="2798342"/>
            <a:ext cx="32088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21EFBCC-0998-4A0B-AFEA-5B2891C35F28}"/>
              </a:ext>
            </a:extLst>
          </p:cNvPr>
          <p:cNvSpPr txBox="1"/>
          <p:nvPr/>
        </p:nvSpPr>
        <p:spPr>
          <a:xfrm>
            <a:off x="7608922" y="2477153"/>
            <a:ext cx="1194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One shot </a:t>
            </a:r>
          </a:p>
          <a:p>
            <a:r>
              <a:rPr lang="en-US" altLang="zh-TW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Inference</a:t>
            </a:r>
            <a:endParaRPr lang="zh-TW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175835-D643-4349-A45A-65974C8C55C7}"/>
              </a:ext>
            </a:extLst>
          </p:cNvPr>
          <p:cNvSpPr/>
          <p:nvPr/>
        </p:nvSpPr>
        <p:spPr>
          <a:xfrm>
            <a:off x="3440585" y="3614140"/>
            <a:ext cx="3864675" cy="19697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1837E75-99AD-40F7-91FF-53C186C3FF26}"/>
              </a:ext>
            </a:extLst>
          </p:cNvPr>
          <p:cNvCxnSpPr>
            <a:cxnSpLocks/>
          </p:cNvCxnSpPr>
          <p:nvPr/>
        </p:nvCxnSpPr>
        <p:spPr>
          <a:xfrm>
            <a:off x="7310220" y="4641590"/>
            <a:ext cx="32088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8E1560F-A896-49E4-BEBC-1C4DCA98FA37}"/>
              </a:ext>
            </a:extLst>
          </p:cNvPr>
          <p:cNvSpPr txBox="1"/>
          <p:nvPr/>
        </p:nvSpPr>
        <p:spPr>
          <a:xfrm>
            <a:off x="7608922" y="4410965"/>
            <a:ext cx="2369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Chain-of-Thought </a:t>
            </a:r>
          </a:p>
          <a:p>
            <a:r>
              <a:rPr lang="en-US" altLang="zh-TW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CoT</a:t>
            </a:r>
            <a:r>
              <a:rPr lang="en-US" altLang="zh-TW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endParaRPr lang="zh-TW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0E952D-F02B-40D6-BAF1-1BA44F5DB35F}"/>
              </a:ext>
            </a:extLst>
          </p:cNvPr>
          <p:cNvSpPr/>
          <p:nvPr/>
        </p:nvSpPr>
        <p:spPr>
          <a:xfrm>
            <a:off x="3440585" y="1370787"/>
            <a:ext cx="3864675" cy="3266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189814-8466-4A94-A88F-B06A17D9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860" y="1630315"/>
            <a:ext cx="1805851" cy="3597369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5BF2A139-0F7C-400E-BA12-60AAC870A53D}"/>
              </a:ext>
            </a:extLst>
          </p:cNvPr>
          <p:cNvSpPr txBox="1"/>
          <p:nvPr/>
        </p:nvSpPr>
        <p:spPr>
          <a:xfrm>
            <a:off x="721822" y="2736281"/>
            <a:ext cx="247842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根據提供的旅遊相關文本，以下是摘要信息：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墾丁夏都沙灘酒店，位於台灣屏東縣恆春鎮墾丁路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451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號。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房型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一樓露台家庭房，價格約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5,500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元，海景雙人房。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酒店是觀光局評鑑的五星級旅店，提供私人沙灘、海景、游泳池和水上設施。 </a:t>
            </a:r>
            <a:endParaRPr lang="en-US" altLang="zh-TW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夏都沙灘酒店是許多家庭遊首選的親子酒店，地理位置靠近墾丁大街，提供豐富的娛樂設施和活動，沙灘乾淨且能觀賞海景和落日美景。 </a:t>
            </a:r>
            <a:b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412F983-B0A1-40C7-B9B3-1181FB424A8F}"/>
              </a:ext>
            </a:extLst>
          </p:cNvPr>
          <p:cNvSpPr/>
          <p:nvPr/>
        </p:nvSpPr>
        <p:spPr>
          <a:xfrm>
            <a:off x="675472" y="2618155"/>
            <a:ext cx="2571127" cy="209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76FC2BD-5B50-4A0A-A728-CB3B8E269EC6}"/>
              </a:ext>
            </a:extLst>
          </p:cNvPr>
          <p:cNvSpPr txBox="1"/>
          <p:nvPr/>
        </p:nvSpPr>
        <p:spPr>
          <a:xfrm>
            <a:off x="672611" y="2418566"/>
            <a:ext cx="6097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sum </a:t>
            </a:r>
            <a:r>
              <a:rPr lang="en-US" altLang="zh-TW" sz="1000" dirty="0"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en-US" altLang="zh-TW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A39517F-BF7D-449A-A7A1-4C655E555CD4}"/>
              </a:ext>
            </a:extLst>
          </p:cNvPr>
          <p:cNvSpPr txBox="1"/>
          <p:nvPr/>
        </p:nvSpPr>
        <p:spPr>
          <a:xfrm>
            <a:off x="672611" y="4711035"/>
            <a:ext cx="6097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"""</a:t>
            </a:r>
            <a:endParaRPr lang="zh-TW" altLang="en-US" sz="1000" dirty="0">
              <a:solidFill>
                <a:schemeClr val="accent5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CD1F47-A6E1-44D0-ADD1-BAEC6103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86" y="1397248"/>
            <a:ext cx="5317607" cy="4146706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6C55E5-FD23-47B3-81F9-59108B3C5E54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Taiwan Llama 2.0 vs GPT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C9989FF-561E-4AAF-AE89-B99F8F341C7B}"/>
              </a:ext>
            </a:extLst>
          </p:cNvPr>
          <p:cNvSpPr txBox="1"/>
          <p:nvPr/>
        </p:nvSpPr>
        <p:spPr>
          <a:xfrm>
            <a:off x="6139998" y="5598121"/>
            <a:ext cx="528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Taiwan Llama 2.0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 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10 min 29 sec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           GPT-4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 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3 min 7 sec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873FEC-0ABB-4259-AB18-0ABF2DE38002}"/>
              </a:ext>
            </a:extLst>
          </p:cNvPr>
          <p:cNvSpPr/>
          <p:nvPr/>
        </p:nvSpPr>
        <p:spPr>
          <a:xfrm>
            <a:off x="6120365" y="5605979"/>
            <a:ext cx="5214291" cy="63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12E340-D748-4DAA-933E-3299D502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0" y="1388322"/>
            <a:ext cx="5317606" cy="41556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4E33C0-367A-4107-84F5-1A76300F8295}"/>
              </a:ext>
            </a:extLst>
          </p:cNvPr>
          <p:cNvSpPr/>
          <p:nvPr/>
        </p:nvSpPr>
        <p:spPr>
          <a:xfrm>
            <a:off x="2144110" y="1388322"/>
            <a:ext cx="2380593" cy="63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E21327-137F-4FEC-BF57-880737A69318}"/>
              </a:ext>
            </a:extLst>
          </p:cNvPr>
          <p:cNvSpPr/>
          <p:nvPr/>
        </p:nvSpPr>
        <p:spPr>
          <a:xfrm>
            <a:off x="7670292" y="1343081"/>
            <a:ext cx="2380593" cy="63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9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702A4F7-3092-4B55-822F-4E26318DBB71}"/>
              </a:ext>
            </a:extLst>
          </p:cNvPr>
          <p:cNvSpPr/>
          <p:nvPr/>
        </p:nvSpPr>
        <p:spPr>
          <a:xfrm>
            <a:off x="672610" y="23581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解決痛點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738749-53A8-4835-998C-6502A7F2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49" y="1423388"/>
            <a:ext cx="6382078" cy="452143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BB720E-7CBD-4726-81ED-6743574A2FBB}"/>
              </a:ext>
            </a:extLst>
          </p:cNvPr>
          <p:cNvSpPr txBox="1"/>
          <p:nvPr/>
        </p:nvSpPr>
        <p:spPr>
          <a:xfrm>
            <a:off x="7788613" y="1952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5233E7-35A4-47E5-996B-4121C1FD6AD0}"/>
              </a:ext>
            </a:extLst>
          </p:cNvPr>
          <p:cNvSpPr txBox="1"/>
          <p:nvPr/>
        </p:nvSpPr>
        <p:spPr>
          <a:xfrm>
            <a:off x="9037714" y="1757145"/>
            <a:ext cx="24929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缺乏完整的行程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對台灣的地理認知不足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景點特色理解能力不足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缺少使用者反饋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景點大多較熱門</a:t>
            </a:r>
            <a:endParaRPr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12" name="圖形 11" descr="關閉 以實心填滿">
            <a:extLst>
              <a:ext uri="{FF2B5EF4-FFF2-40B4-BE49-F238E27FC236}">
                <a16:creationId xmlns:a16="http://schemas.microsoft.com/office/drawing/2014/main" id="{200C74F7-C094-48EB-B37A-2F21A5A041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712" y="1656446"/>
            <a:ext cx="586871" cy="586871"/>
          </a:xfrm>
          <a:prstGeom prst="rect">
            <a:avLst/>
          </a:prstGeom>
        </p:spPr>
      </p:pic>
      <p:pic>
        <p:nvPicPr>
          <p:cNvPr id="22" name="圖形 21" descr="關閉 以實心填滿">
            <a:extLst>
              <a:ext uri="{FF2B5EF4-FFF2-40B4-BE49-F238E27FC236}">
                <a16:creationId xmlns:a16="http://schemas.microsoft.com/office/drawing/2014/main" id="{CDAC46EB-E1FC-42B3-BE10-CAA2DEFE3E8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712" y="2467401"/>
            <a:ext cx="586871" cy="586871"/>
          </a:xfrm>
          <a:prstGeom prst="rect">
            <a:avLst/>
          </a:prstGeom>
        </p:spPr>
      </p:pic>
      <p:pic>
        <p:nvPicPr>
          <p:cNvPr id="23" name="圖形 22" descr="關閉 以實心填滿">
            <a:extLst>
              <a:ext uri="{FF2B5EF4-FFF2-40B4-BE49-F238E27FC236}">
                <a16:creationId xmlns:a16="http://schemas.microsoft.com/office/drawing/2014/main" id="{BBA2FA1A-8B60-411C-B018-71820E9B3A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712" y="3278356"/>
            <a:ext cx="586871" cy="586871"/>
          </a:xfrm>
          <a:prstGeom prst="rect">
            <a:avLst/>
          </a:prstGeom>
        </p:spPr>
      </p:pic>
      <p:pic>
        <p:nvPicPr>
          <p:cNvPr id="24" name="圖形 23" descr="關閉 以實心填滿">
            <a:extLst>
              <a:ext uri="{FF2B5EF4-FFF2-40B4-BE49-F238E27FC236}">
                <a16:creationId xmlns:a16="http://schemas.microsoft.com/office/drawing/2014/main" id="{ABC86F5A-9ECD-4140-B18D-121772053D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711" y="4908118"/>
            <a:ext cx="586871" cy="586871"/>
          </a:xfrm>
          <a:prstGeom prst="rect">
            <a:avLst/>
          </a:prstGeom>
        </p:spPr>
      </p:pic>
      <p:pic>
        <p:nvPicPr>
          <p:cNvPr id="25" name="圖形 24" descr="關閉 以實心填滿">
            <a:extLst>
              <a:ext uri="{FF2B5EF4-FFF2-40B4-BE49-F238E27FC236}">
                <a16:creationId xmlns:a16="http://schemas.microsoft.com/office/drawing/2014/main" id="{88D42FC9-BF6A-4DD8-A585-456CE0F0F3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711" y="4091690"/>
            <a:ext cx="586871" cy="5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157007" y="3467100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網頁部署</a:t>
            </a:r>
          </a:p>
        </p:txBody>
      </p:sp>
    </p:spTree>
    <p:extLst>
      <p:ext uri="{BB962C8B-B14F-4D97-AF65-F5344CB8AC3E}">
        <p14:creationId xmlns:p14="http://schemas.microsoft.com/office/powerpoint/2010/main" val="1785131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串接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王宇奇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68" y="1110298"/>
            <a:ext cx="9136463" cy="515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9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6003667" y="3467100"/>
            <a:ext cx="203132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87709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7EBD4EF-8785-47C8-8374-247CC386066D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專題限制與優化方向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CA21B7-37AA-4C35-ABAE-C040E8CEB35D}"/>
              </a:ext>
            </a:extLst>
          </p:cNvPr>
          <p:cNvSpPr txBox="1"/>
          <p:nvPr/>
        </p:nvSpPr>
        <p:spPr>
          <a:xfrm>
            <a:off x="698872" y="1403650"/>
            <a:ext cx="508985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硬體設備環境受限</a:t>
            </a: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無法即時取得最新的旅遊評論資訊</a:t>
            </a: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優化方向</a:t>
            </a:r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AD50EB6-6316-41C4-89A1-48DA9E91EA51}"/>
              </a:ext>
            </a:extLst>
          </p:cNvPr>
          <p:cNvSpPr txBox="1"/>
          <p:nvPr/>
        </p:nvSpPr>
        <p:spPr>
          <a:xfrm>
            <a:off x="6096000" y="2293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F309812-8864-4C18-9134-18934659FD3A}"/>
              </a:ext>
            </a:extLst>
          </p:cNvPr>
          <p:cNvSpPr txBox="1"/>
          <p:nvPr/>
        </p:nvSpPr>
        <p:spPr>
          <a:xfrm>
            <a:off x="1125012" y="3336449"/>
            <a:ext cx="50898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設定排程 → 自動化爬蟲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讀取文件檔案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9A24592-69BB-4022-AE99-EFE25E7EF5FC}"/>
              </a:ext>
            </a:extLst>
          </p:cNvPr>
          <p:cNvSpPr txBox="1"/>
          <p:nvPr/>
        </p:nvSpPr>
        <p:spPr>
          <a:xfrm>
            <a:off x="1125012" y="1917099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使用雲端 </a:t>
            </a:r>
            <a:r>
              <a:rPr lang="en-US" altLang="zh-TW" sz="1600" dirty="0">
                <a:latin typeface="Consolas" panose="020B0609020204030204" pitchFamily="49" charset="0"/>
                <a:ea typeface="微軟正黑體" panose="020B0604030504040204" pitchFamily="34" charset="-120"/>
              </a:rPr>
              <a:t>A100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模型優化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降低參數量、變更數據型態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10E892-AF13-45EF-8949-C92258EC525C}"/>
              </a:ext>
            </a:extLst>
          </p:cNvPr>
          <p:cNvSpPr txBox="1"/>
          <p:nvPr/>
        </p:nvSpPr>
        <p:spPr>
          <a:xfrm>
            <a:off x="1125012" y="4771188"/>
            <a:ext cx="427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圖片辨識功能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擴大模型，除了旅遊知識還能專精其他領域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7DA5EBD-6F45-4F27-BFA3-67E85FD8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0" y="1543493"/>
            <a:ext cx="5606470" cy="35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5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6003667" y="3467100"/>
            <a:ext cx="203132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208051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8FB87D3-78D2-41F4-9D37-94A017052143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Power BI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7537C5-4CB0-4769-B1E4-4E83B2D10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89" y="1831152"/>
            <a:ext cx="3811966" cy="3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F58437-B6FC-4283-AD07-6977E9BF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05" y="1214882"/>
            <a:ext cx="5566190" cy="556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5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E73D2E85-777D-4C6B-AFBF-91DB4F830AA1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FABCD0E-9732-421E-8CCA-EAE45940D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9" t="-4603" r="42626" b="-3432"/>
          <a:stretch/>
        </p:blipFill>
        <p:spPr>
          <a:xfrm>
            <a:off x="2098911" y="1744616"/>
            <a:ext cx="1857375" cy="1800000"/>
          </a:xfrm>
          <a:prstGeom prst="rect">
            <a:avLst/>
          </a:prstGeom>
          <a:ln>
            <a:noFill/>
          </a:ln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B4E833E5-6348-4B26-9E16-8CFB9140764E}"/>
              </a:ext>
            </a:extLst>
          </p:cNvPr>
          <p:cNvGrpSpPr>
            <a:grpSpLocks noChangeAspect="1"/>
          </p:cNvGrpSpPr>
          <p:nvPr/>
        </p:nvGrpSpPr>
        <p:grpSpPr>
          <a:xfrm>
            <a:off x="477693" y="1767100"/>
            <a:ext cx="1876213" cy="1800000"/>
            <a:chOff x="3904487" y="2029967"/>
            <a:chExt cx="4242817" cy="407047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4EB0E0D-6C81-4912-B17F-8AB28B571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57" t="26276" r="22534" b="4719"/>
            <a:stretch/>
          </p:blipFill>
          <p:spPr>
            <a:xfrm>
              <a:off x="3904487" y="2029967"/>
              <a:ext cx="4242817" cy="4069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文字方塊 3">
              <a:extLst>
                <a:ext uri="{FF2B5EF4-FFF2-40B4-BE49-F238E27FC236}">
                  <a16:creationId xmlns:a16="http://schemas.microsoft.com/office/drawing/2014/main" id="{C52054DC-FC0E-4D1F-8328-57FAC36C0E72}"/>
                </a:ext>
              </a:extLst>
            </p:cNvPr>
            <p:cNvSpPr txBox="1"/>
            <p:nvPr/>
          </p:nvSpPr>
          <p:spPr>
            <a:xfrm>
              <a:off x="3904487" y="2029967"/>
              <a:ext cx="774136" cy="68753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DABE933-3486-428E-976C-10B3EA9C8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487" y="5422198"/>
              <a:ext cx="1508891" cy="678239"/>
            </a:xfrm>
            <a:prstGeom prst="rect">
              <a:avLst/>
            </a:prstGeom>
          </p:spPr>
        </p:pic>
      </p:grpSp>
      <p:sp>
        <p:nvSpPr>
          <p:cNvPr id="21" name="矩形: 圓角 5">
            <a:extLst>
              <a:ext uri="{FF2B5EF4-FFF2-40B4-BE49-F238E27FC236}">
                <a16:creationId xmlns:a16="http://schemas.microsoft.com/office/drawing/2014/main" id="{51F72BF3-1427-43E9-BD88-E571FB3FE7D1}"/>
              </a:ext>
            </a:extLst>
          </p:cNvPr>
          <p:cNvSpPr/>
          <p:nvPr/>
        </p:nvSpPr>
        <p:spPr>
          <a:xfrm>
            <a:off x="441284" y="15202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E85EED-2698-4433-9C64-7D0D80E43D26}"/>
              </a:ext>
            </a:extLst>
          </p:cNvPr>
          <p:cNvSpPr txBox="1"/>
          <p:nvPr/>
        </p:nvSpPr>
        <p:spPr>
          <a:xfrm>
            <a:off x="437788" y="1133084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古蹟漫遊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3059020-F41E-4D22-BE31-FAEEFCC5EBFA}"/>
              </a:ext>
            </a:extLst>
          </p:cNvPr>
          <p:cNvSpPr txBox="1"/>
          <p:nvPr/>
        </p:nvSpPr>
        <p:spPr>
          <a:xfrm>
            <a:off x="1738268" y="1136459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歷史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傳統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5A2C10E-0D03-4DFC-96D4-D5F90AFE8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6" t="-1" r="43325" b="4736"/>
          <a:stretch/>
        </p:blipFill>
        <p:spPr>
          <a:xfrm>
            <a:off x="6259863" y="1767100"/>
            <a:ext cx="1547741" cy="1800000"/>
          </a:xfrm>
          <a:prstGeom prst="rect">
            <a:avLst/>
          </a:prstGeom>
        </p:spPr>
      </p:pic>
      <p:sp>
        <p:nvSpPr>
          <p:cNvPr id="25" name="矩形: 圓角 5">
            <a:extLst>
              <a:ext uri="{FF2B5EF4-FFF2-40B4-BE49-F238E27FC236}">
                <a16:creationId xmlns:a16="http://schemas.microsoft.com/office/drawing/2014/main" id="{E412DA87-3631-4E17-9305-B5540BF47A2C}"/>
              </a:ext>
            </a:extLst>
          </p:cNvPr>
          <p:cNvSpPr/>
          <p:nvPr/>
        </p:nvSpPr>
        <p:spPr>
          <a:xfrm>
            <a:off x="4281100" y="1542732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D4BCBCF-FA55-431D-8F87-0DCF05F69D10}"/>
              </a:ext>
            </a:extLst>
          </p:cNvPr>
          <p:cNvSpPr/>
          <p:nvPr/>
        </p:nvSpPr>
        <p:spPr>
          <a:xfrm>
            <a:off x="8118399" y="15329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5">
            <a:extLst>
              <a:ext uri="{FF2B5EF4-FFF2-40B4-BE49-F238E27FC236}">
                <a16:creationId xmlns:a16="http://schemas.microsoft.com/office/drawing/2014/main" id="{B62BC429-DBB8-4B61-AF8C-10EBD05C3A36}"/>
              </a:ext>
            </a:extLst>
          </p:cNvPr>
          <p:cNvSpPr/>
          <p:nvPr/>
        </p:nvSpPr>
        <p:spPr>
          <a:xfrm>
            <a:off x="4277604" y="4438332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C0C6485-5026-4A64-8E99-FC6E666DA49C}"/>
              </a:ext>
            </a:extLst>
          </p:cNvPr>
          <p:cNvGrpSpPr>
            <a:grpSpLocks noChangeAspect="1"/>
          </p:cNvGrpSpPr>
          <p:nvPr/>
        </p:nvGrpSpPr>
        <p:grpSpPr>
          <a:xfrm>
            <a:off x="4361430" y="1744616"/>
            <a:ext cx="1917483" cy="1800000"/>
            <a:chOff x="3924300" y="2019300"/>
            <a:chExt cx="4352926" cy="4086225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A268221-F69F-47C4-BD3C-35C765B6F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922" t="26133" r="20795" b="4683"/>
            <a:stretch/>
          </p:blipFill>
          <p:spPr>
            <a:xfrm>
              <a:off x="3924300" y="2019300"/>
              <a:ext cx="4352926" cy="4086225"/>
            </a:xfrm>
            <a:prstGeom prst="rect">
              <a:avLst/>
            </a:prstGeom>
          </p:spPr>
        </p:pic>
        <p:sp>
          <p:nvSpPr>
            <p:cNvPr id="30" name="文字方塊 6">
              <a:extLst>
                <a:ext uri="{FF2B5EF4-FFF2-40B4-BE49-F238E27FC236}">
                  <a16:creationId xmlns:a16="http://schemas.microsoft.com/office/drawing/2014/main" id="{A1BC98B6-BEF9-46B1-9852-625F2384C8D4}"/>
                </a:ext>
              </a:extLst>
            </p:cNvPr>
            <p:cNvSpPr txBox="1"/>
            <p:nvPr/>
          </p:nvSpPr>
          <p:spPr>
            <a:xfrm>
              <a:off x="3924300" y="2019300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D36BFF5-7F74-4B8E-82F8-4C46C6DE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9439" y="5395088"/>
              <a:ext cx="1486029" cy="647756"/>
            </a:xfrm>
            <a:prstGeom prst="rect">
              <a:avLst/>
            </a:prstGeom>
          </p:spPr>
        </p:pic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995C17B-57FC-4C00-A9F2-5ADE3C8FA17D}"/>
              </a:ext>
            </a:extLst>
          </p:cNvPr>
          <p:cNvSpPr txBox="1"/>
          <p:nvPr/>
        </p:nvSpPr>
        <p:spPr>
          <a:xfrm>
            <a:off x="4277604" y="1142413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自然風景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24695F7-0B27-4BD3-B10A-531A5AEF060E}"/>
              </a:ext>
            </a:extLst>
          </p:cNvPr>
          <p:cNvSpPr txBox="1"/>
          <p:nvPr/>
        </p:nvSpPr>
        <p:spPr>
          <a:xfrm>
            <a:off x="5578084" y="1145788"/>
            <a:ext cx="2208303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園區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拍照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5ACB81DE-52F0-49A1-BDE9-6C6085ED71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29495" b="161"/>
          <a:stretch/>
        </p:blipFill>
        <p:spPr>
          <a:xfrm>
            <a:off x="8748488" y="1659489"/>
            <a:ext cx="2686626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E722EF44-13FB-4C56-B208-AB78E9BDD798}"/>
              </a:ext>
            </a:extLst>
          </p:cNvPr>
          <p:cNvSpPr txBox="1"/>
          <p:nvPr/>
        </p:nvSpPr>
        <p:spPr>
          <a:xfrm>
            <a:off x="8114903" y="1116964"/>
            <a:ext cx="140060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探索與冒險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79BA6A8-16BC-4C86-8D3A-DE1DE442E1DA}"/>
              </a:ext>
            </a:extLst>
          </p:cNvPr>
          <p:cNvSpPr txBox="1"/>
          <p:nvPr/>
        </p:nvSpPr>
        <p:spPr>
          <a:xfrm>
            <a:off x="9506824" y="1154350"/>
            <a:ext cx="2360108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體驗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活動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2EC59EC-5FD7-49F1-8C27-860B6816CAB9}"/>
              </a:ext>
            </a:extLst>
          </p:cNvPr>
          <p:cNvGrpSpPr>
            <a:grpSpLocks noChangeAspect="1"/>
          </p:cNvGrpSpPr>
          <p:nvPr/>
        </p:nvGrpSpPr>
        <p:grpSpPr>
          <a:xfrm>
            <a:off x="8158193" y="1757316"/>
            <a:ext cx="1858468" cy="1800000"/>
            <a:chOff x="3990975" y="2019300"/>
            <a:chExt cx="4238625" cy="4105276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F2EB664-3A49-4F3E-9F25-A31D06CB8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634" t="26093" r="21249" b="4288"/>
            <a:stretch/>
          </p:blipFill>
          <p:spPr>
            <a:xfrm>
              <a:off x="3990975" y="2019300"/>
              <a:ext cx="4238625" cy="4105276"/>
            </a:xfrm>
            <a:prstGeom prst="rect">
              <a:avLst/>
            </a:prstGeom>
          </p:spPr>
        </p:pic>
        <p:sp>
          <p:nvSpPr>
            <p:cNvPr id="47" name="文字方塊 8">
              <a:extLst>
                <a:ext uri="{FF2B5EF4-FFF2-40B4-BE49-F238E27FC236}">
                  <a16:creationId xmlns:a16="http://schemas.microsoft.com/office/drawing/2014/main" id="{9B871EF3-7919-48A3-86CC-C974A756245A}"/>
                </a:ext>
              </a:extLst>
            </p:cNvPr>
            <p:cNvSpPr txBox="1"/>
            <p:nvPr/>
          </p:nvSpPr>
          <p:spPr>
            <a:xfrm>
              <a:off x="4023986" y="2019300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69FF8D2-BDA1-45C7-A42D-15FEDAA9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23986" y="5424816"/>
              <a:ext cx="1516511" cy="647756"/>
            </a:xfrm>
            <a:prstGeom prst="rect">
              <a:avLst/>
            </a:prstGeom>
          </p:spPr>
        </p:pic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07AAF2-A68D-459C-91F8-7C2191D2C03F}"/>
              </a:ext>
            </a:extLst>
          </p:cNvPr>
          <p:cNvSpPr txBox="1"/>
          <p:nvPr/>
        </p:nvSpPr>
        <p:spPr>
          <a:xfrm>
            <a:off x="434573" y="3997673"/>
            <a:ext cx="15574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冷門未知景點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C2C8228-DD3E-40D3-8389-661D99147B7C}"/>
              </a:ext>
            </a:extLst>
          </p:cNvPr>
          <p:cNvSpPr txBox="1"/>
          <p:nvPr/>
        </p:nvSpPr>
        <p:spPr>
          <a:xfrm>
            <a:off x="1975536" y="4006814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清幽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特色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7E806C-A7FF-444C-A43B-78F2DDEFF41E}"/>
              </a:ext>
            </a:extLst>
          </p:cNvPr>
          <p:cNvSpPr txBox="1"/>
          <p:nvPr/>
        </p:nvSpPr>
        <p:spPr>
          <a:xfrm>
            <a:off x="4277604" y="4021442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異域風情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CDE8225-4218-49C5-82A4-C36412EF04F6}"/>
              </a:ext>
            </a:extLst>
          </p:cNvPr>
          <p:cNvSpPr txBox="1"/>
          <p:nvPr/>
        </p:nvSpPr>
        <p:spPr>
          <a:xfrm>
            <a:off x="5557826" y="4029298"/>
            <a:ext cx="2101645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森林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老街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建築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B90AA0D-DC71-4C15-9FD8-82B59F5FB7CB}"/>
              </a:ext>
            </a:extLst>
          </p:cNvPr>
          <p:cNvSpPr txBox="1"/>
          <p:nvPr/>
        </p:nvSpPr>
        <p:spPr>
          <a:xfrm>
            <a:off x="8114903" y="4021442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當地文化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1C443ED-05BD-4084-93D4-B9B62B167E3D}"/>
              </a:ext>
            </a:extLst>
          </p:cNvPr>
          <p:cNvSpPr txBox="1"/>
          <p:nvPr/>
        </p:nvSpPr>
        <p:spPr>
          <a:xfrm>
            <a:off x="9393785" y="4012995"/>
            <a:ext cx="2101645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古道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瀑布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吊橋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18CEF51C-B0BC-42E8-81FF-0B0F9BABB3E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665"/>
          <a:stretch/>
        </p:blipFill>
        <p:spPr>
          <a:xfrm>
            <a:off x="8923536" y="4601001"/>
            <a:ext cx="2791367" cy="1800000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2AEAB5F6-7CE6-41A7-9186-6144962025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361" t="8427" r="22733" b="1093"/>
          <a:stretch/>
        </p:blipFill>
        <p:spPr>
          <a:xfrm>
            <a:off x="4828686" y="4662700"/>
            <a:ext cx="2978918" cy="18000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A81EFC21-D444-4E0F-8446-B08CA2076D6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3023" r="57514" b="1172"/>
          <a:stretch/>
        </p:blipFill>
        <p:spPr>
          <a:xfrm>
            <a:off x="2271278" y="4709368"/>
            <a:ext cx="1768623" cy="1800000"/>
          </a:xfrm>
          <a:prstGeom prst="rect">
            <a:avLst/>
          </a:prstGeom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2C6F7B16-89CE-4C4E-B018-A90CEA2BDA43}"/>
              </a:ext>
            </a:extLst>
          </p:cNvPr>
          <p:cNvGrpSpPr>
            <a:grpSpLocks noChangeAspect="1"/>
          </p:cNvGrpSpPr>
          <p:nvPr/>
        </p:nvGrpSpPr>
        <p:grpSpPr>
          <a:xfrm>
            <a:off x="477693" y="4627082"/>
            <a:ext cx="1900699" cy="1800000"/>
            <a:chOff x="3952875" y="2038350"/>
            <a:chExt cx="4314825" cy="4086225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BA2DF20-6158-432C-8AD9-80022931D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1342" t="26302" r="20960" b="4065"/>
            <a:stretch/>
          </p:blipFill>
          <p:spPr>
            <a:xfrm>
              <a:off x="3952875" y="2038350"/>
              <a:ext cx="4314825" cy="4086225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文字方塊 10">
              <a:extLst>
                <a:ext uri="{FF2B5EF4-FFF2-40B4-BE49-F238E27FC236}">
                  <a16:creationId xmlns:a16="http://schemas.microsoft.com/office/drawing/2014/main" id="{41BA2E74-9A3A-4D76-864A-406E67FA70B0}"/>
                </a:ext>
              </a:extLst>
            </p:cNvPr>
            <p:cNvSpPr txBox="1"/>
            <p:nvPr/>
          </p:nvSpPr>
          <p:spPr>
            <a:xfrm>
              <a:off x="3952875" y="2038350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CAA07DE4-1C70-4801-ABD6-6C18B9D25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52365" y="5435398"/>
              <a:ext cx="1531753" cy="655377"/>
            </a:xfrm>
            <a:prstGeom prst="rect">
              <a:avLst/>
            </a:prstGeom>
          </p:spPr>
        </p:pic>
      </p:grpSp>
      <p:sp>
        <p:nvSpPr>
          <p:cNvPr id="62" name="矩形: 圓角 5">
            <a:extLst>
              <a:ext uri="{FF2B5EF4-FFF2-40B4-BE49-F238E27FC236}">
                <a16:creationId xmlns:a16="http://schemas.microsoft.com/office/drawing/2014/main" id="{723E3769-A77D-4A54-924E-0EB112314198}"/>
              </a:ext>
            </a:extLst>
          </p:cNvPr>
          <p:cNvSpPr/>
          <p:nvPr/>
        </p:nvSpPr>
        <p:spPr>
          <a:xfrm>
            <a:off x="437788" y="44158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4A48A33-FDD2-40D0-856E-9B90EC8C65F4}"/>
              </a:ext>
            </a:extLst>
          </p:cNvPr>
          <p:cNvGrpSpPr>
            <a:grpSpLocks noChangeAspect="1"/>
          </p:cNvGrpSpPr>
          <p:nvPr/>
        </p:nvGrpSpPr>
        <p:grpSpPr>
          <a:xfrm>
            <a:off x="4380142" y="4652916"/>
            <a:ext cx="1879721" cy="1800000"/>
            <a:chOff x="3971924" y="2028825"/>
            <a:chExt cx="4267201" cy="4086225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FDA08EE4-2936-4DF8-99FF-70CC47739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1341" t="26257" r="21083" b="4448"/>
            <a:stretch/>
          </p:blipFill>
          <p:spPr>
            <a:xfrm>
              <a:off x="3971924" y="2028825"/>
              <a:ext cx="4267201" cy="4086225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文字方塊 10">
              <a:extLst>
                <a:ext uri="{FF2B5EF4-FFF2-40B4-BE49-F238E27FC236}">
                  <a16:creationId xmlns:a16="http://schemas.microsoft.com/office/drawing/2014/main" id="{58162AF3-E255-4E1B-A639-07D83A17AF0E}"/>
                </a:ext>
              </a:extLst>
            </p:cNvPr>
            <p:cNvSpPr txBox="1"/>
            <p:nvPr/>
          </p:nvSpPr>
          <p:spPr>
            <a:xfrm>
              <a:off x="4052497" y="2104615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84ECD970-6ECE-4826-9E0F-50A1D56A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52497" y="5335753"/>
              <a:ext cx="1524132" cy="670618"/>
            </a:xfrm>
            <a:prstGeom prst="rect">
              <a:avLst/>
            </a:prstGeom>
          </p:spPr>
        </p:pic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50B9A4E-D353-485A-A6D4-4B6FEE59E68C}"/>
              </a:ext>
            </a:extLst>
          </p:cNvPr>
          <p:cNvGrpSpPr>
            <a:grpSpLocks noChangeAspect="1"/>
          </p:cNvGrpSpPr>
          <p:nvPr/>
        </p:nvGrpSpPr>
        <p:grpSpPr>
          <a:xfrm>
            <a:off x="8158193" y="4640216"/>
            <a:ext cx="1884507" cy="1800000"/>
            <a:chOff x="3933824" y="2019301"/>
            <a:chExt cx="4248151" cy="4057650"/>
          </a:xfrm>
        </p:grpSpPr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42F5111-994D-4316-A5A4-641F6996B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1013" t="25977" r="22034" b="4876"/>
            <a:stretch/>
          </p:blipFill>
          <p:spPr>
            <a:xfrm>
              <a:off x="3933824" y="2019301"/>
              <a:ext cx="4248151" cy="405765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文字方塊 10">
              <a:extLst>
                <a:ext uri="{FF2B5EF4-FFF2-40B4-BE49-F238E27FC236}">
                  <a16:creationId xmlns:a16="http://schemas.microsoft.com/office/drawing/2014/main" id="{A8CBD065-6205-4A5B-9D81-CD0BF8380F5B}"/>
                </a:ext>
              </a:extLst>
            </p:cNvPr>
            <p:cNvSpPr txBox="1"/>
            <p:nvPr/>
          </p:nvSpPr>
          <p:spPr>
            <a:xfrm>
              <a:off x="4035891" y="2104615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5BC1C41-6A2A-476E-8020-20CE4DBA0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5891" y="5306808"/>
              <a:ext cx="1516511" cy="693480"/>
            </a:xfrm>
            <a:prstGeom prst="rect">
              <a:avLst/>
            </a:prstGeom>
          </p:spPr>
        </p:pic>
      </p:grpSp>
      <p:sp>
        <p:nvSpPr>
          <p:cNvPr id="71" name="矩形: 圓角 5">
            <a:extLst>
              <a:ext uri="{FF2B5EF4-FFF2-40B4-BE49-F238E27FC236}">
                <a16:creationId xmlns:a16="http://schemas.microsoft.com/office/drawing/2014/main" id="{6B432DB7-8A2C-4D75-B73E-0E0D1010D05D}"/>
              </a:ext>
            </a:extLst>
          </p:cNvPr>
          <p:cNvSpPr/>
          <p:nvPr/>
        </p:nvSpPr>
        <p:spPr>
          <a:xfrm>
            <a:off x="8114903" y="44285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特徵工程視覺化補充</a:t>
            </a:r>
          </a:p>
        </p:txBody>
      </p:sp>
      <p:sp>
        <p:nvSpPr>
          <p:cNvPr id="72" name="矩形: 圓角 5">
            <a:extLst>
              <a:ext uri="{FF2B5EF4-FFF2-40B4-BE49-F238E27FC236}">
                <a16:creationId xmlns:a16="http://schemas.microsoft.com/office/drawing/2014/main" id="{74330190-DB0F-4FDD-A6A0-5E4646F22FCD}"/>
              </a:ext>
            </a:extLst>
          </p:cNvPr>
          <p:cNvSpPr/>
          <p:nvPr/>
        </p:nvSpPr>
        <p:spPr>
          <a:xfrm>
            <a:off x="441284" y="15202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5">
            <a:extLst>
              <a:ext uri="{FF2B5EF4-FFF2-40B4-BE49-F238E27FC236}">
                <a16:creationId xmlns:a16="http://schemas.microsoft.com/office/drawing/2014/main" id="{773833C1-ADEF-4A49-A837-7AA235CD0CFD}"/>
              </a:ext>
            </a:extLst>
          </p:cNvPr>
          <p:cNvSpPr/>
          <p:nvPr/>
        </p:nvSpPr>
        <p:spPr>
          <a:xfrm>
            <a:off x="4281100" y="1542732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1F423D75-8C46-47AC-9D06-EADC701A27D5}"/>
              </a:ext>
            </a:extLst>
          </p:cNvPr>
          <p:cNvSpPr/>
          <p:nvPr/>
        </p:nvSpPr>
        <p:spPr>
          <a:xfrm>
            <a:off x="8118399" y="15329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: 圓角 5">
            <a:extLst>
              <a:ext uri="{FF2B5EF4-FFF2-40B4-BE49-F238E27FC236}">
                <a16:creationId xmlns:a16="http://schemas.microsoft.com/office/drawing/2014/main" id="{B942F098-C4EB-442D-92B0-D8A0473B3094}"/>
              </a:ext>
            </a:extLst>
          </p:cNvPr>
          <p:cNvSpPr/>
          <p:nvPr/>
        </p:nvSpPr>
        <p:spPr>
          <a:xfrm>
            <a:off x="4277604" y="4438332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: 圓角 5">
            <a:extLst>
              <a:ext uri="{FF2B5EF4-FFF2-40B4-BE49-F238E27FC236}">
                <a16:creationId xmlns:a16="http://schemas.microsoft.com/office/drawing/2014/main" id="{D8F80281-7304-466A-9C5F-5366EA8A0C35}"/>
              </a:ext>
            </a:extLst>
          </p:cNvPr>
          <p:cNvSpPr/>
          <p:nvPr/>
        </p:nvSpPr>
        <p:spPr>
          <a:xfrm>
            <a:off x="437788" y="44158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5">
            <a:extLst>
              <a:ext uri="{FF2B5EF4-FFF2-40B4-BE49-F238E27FC236}">
                <a16:creationId xmlns:a16="http://schemas.microsoft.com/office/drawing/2014/main" id="{0CA5C674-DD3E-4D30-A600-403ACEA3994F}"/>
              </a:ext>
            </a:extLst>
          </p:cNvPr>
          <p:cNvSpPr/>
          <p:nvPr/>
        </p:nvSpPr>
        <p:spPr>
          <a:xfrm>
            <a:off x="8114903" y="4428548"/>
            <a:ext cx="3600000" cy="224873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662ABC3-FCC8-405A-90B3-88F2E1994B61}"/>
              </a:ext>
            </a:extLst>
          </p:cNvPr>
          <p:cNvSpPr txBox="1"/>
          <p:nvPr/>
        </p:nvSpPr>
        <p:spPr>
          <a:xfrm>
            <a:off x="437788" y="1109147"/>
            <a:ext cx="15942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山海間的呼吸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03F7C81-9B80-4098-AD5D-6675B31D593F}"/>
              </a:ext>
            </a:extLst>
          </p:cNvPr>
          <p:cNvSpPr txBox="1"/>
          <p:nvPr/>
        </p:nvSpPr>
        <p:spPr>
          <a:xfrm>
            <a:off x="2031994" y="1112523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風景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悠閒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85C273-C676-4D36-BB7C-5C71C628C45B}"/>
              </a:ext>
            </a:extLst>
          </p:cNvPr>
          <p:cNvSpPr txBox="1"/>
          <p:nvPr/>
        </p:nvSpPr>
        <p:spPr>
          <a:xfrm>
            <a:off x="423912" y="4016173"/>
            <a:ext cx="23601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探索美食與文化掠影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BAD30D0-8136-4EEA-88CF-11FE5A9F9B08}"/>
              </a:ext>
            </a:extLst>
          </p:cNvPr>
          <p:cNvSpPr txBox="1"/>
          <p:nvPr/>
        </p:nvSpPr>
        <p:spPr>
          <a:xfrm>
            <a:off x="2654133" y="4038657"/>
            <a:ext cx="1740950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吃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美食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古街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708AD4B-9B21-4178-9287-38CA16E44053}"/>
              </a:ext>
            </a:extLst>
          </p:cNvPr>
          <p:cNvSpPr txBox="1"/>
          <p:nvPr/>
        </p:nvSpPr>
        <p:spPr>
          <a:xfrm>
            <a:off x="4305445" y="1114628"/>
            <a:ext cx="15942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城市文化掠影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CA38B66-373F-4A42-B7B4-FF7B28FEA743}"/>
              </a:ext>
            </a:extLst>
          </p:cNvPr>
          <p:cNvSpPr txBox="1"/>
          <p:nvPr/>
        </p:nvSpPr>
        <p:spPr>
          <a:xfrm>
            <a:off x="5859925" y="1118003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車站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禪寺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攤販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8F4C561-1310-4894-95A2-EE114A4058DF}"/>
              </a:ext>
            </a:extLst>
          </p:cNvPr>
          <p:cNvSpPr txBox="1"/>
          <p:nvPr/>
        </p:nvSpPr>
        <p:spPr>
          <a:xfrm>
            <a:off x="8114903" y="1109147"/>
            <a:ext cx="1259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藝術之旅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83F5F73-4FB0-45B6-9B59-6ECC31A12966}"/>
              </a:ext>
            </a:extLst>
          </p:cNvPr>
          <p:cNvSpPr txBox="1"/>
          <p:nvPr/>
        </p:nvSpPr>
        <p:spPr>
          <a:xfrm>
            <a:off x="9415383" y="1112522"/>
            <a:ext cx="236010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咖啡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心靈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落羽松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C2BE47D-AB44-44D1-B379-7B913A7EFC2D}"/>
              </a:ext>
            </a:extLst>
          </p:cNvPr>
          <p:cNvSpPr txBox="1"/>
          <p:nvPr/>
        </p:nvSpPr>
        <p:spPr>
          <a:xfrm>
            <a:off x="4277604" y="4009215"/>
            <a:ext cx="226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手工藝與傳統工坊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FD2AA84-27AB-47A1-9149-8D4C1146431F}"/>
              </a:ext>
            </a:extLst>
          </p:cNvPr>
          <p:cNvSpPr txBox="1"/>
          <p:nvPr/>
        </p:nvSpPr>
        <p:spPr>
          <a:xfrm>
            <a:off x="6479645" y="4005838"/>
            <a:ext cx="1436314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園區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日式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47AB103-D8C5-4156-960D-6D7E40D6E253}"/>
              </a:ext>
            </a:extLst>
          </p:cNvPr>
          <p:cNvSpPr txBox="1"/>
          <p:nvPr/>
        </p:nvSpPr>
        <p:spPr>
          <a:xfrm>
            <a:off x="8114903" y="4053735"/>
            <a:ext cx="196474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rebuchet MS" panose="020B0603020202020204" pitchFamily="34" charset="0"/>
              </a:rPr>
              <a:t>夜市與味覺旅行</a:t>
            </a:r>
            <a:endParaRPr lang="en-US" altLang="zh-TW" dirty="0">
              <a:latin typeface="Trebuchet MS" panose="020B0603020202020204" pitchFamily="34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FCDCF41-8065-446A-8D3C-E8201121C4D9}"/>
              </a:ext>
            </a:extLst>
          </p:cNvPr>
          <p:cNvSpPr txBox="1"/>
          <p:nvPr/>
        </p:nvSpPr>
        <p:spPr>
          <a:xfrm>
            <a:off x="10071777" y="4046433"/>
            <a:ext cx="1911530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好吃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人潮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晚上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4623C3F-036F-49C5-8494-7BB3275B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47"/>
          <a:stretch/>
        </p:blipFill>
        <p:spPr>
          <a:xfrm>
            <a:off x="5360706" y="4695118"/>
            <a:ext cx="2398436" cy="1800000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8049D58D-6559-4F9B-8510-7F3951102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23"/>
          <a:stretch/>
        </p:blipFill>
        <p:spPr>
          <a:xfrm>
            <a:off x="1226392" y="4632694"/>
            <a:ext cx="2759381" cy="1800000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C7485B9F-342E-4E0F-8DA9-55F442813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2" r="26892" b="-2147"/>
          <a:stretch/>
        </p:blipFill>
        <p:spPr>
          <a:xfrm>
            <a:off x="8902142" y="1785941"/>
            <a:ext cx="2735698" cy="1800000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A78050BA-2BDB-4D6B-AFA2-EA8CB1D1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50" r="23946"/>
          <a:stretch/>
        </p:blipFill>
        <p:spPr>
          <a:xfrm>
            <a:off x="1590450" y="1801657"/>
            <a:ext cx="2384266" cy="180000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7473EEC1-CEBF-41FF-AC0F-0DB4287A84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184"/>
          <a:stretch/>
        </p:blipFill>
        <p:spPr>
          <a:xfrm>
            <a:off x="5293352" y="1801657"/>
            <a:ext cx="2494437" cy="1800000"/>
          </a:xfrm>
          <a:prstGeom prst="rect">
            <a:avLst/>
          </a:prstGeom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9F196031-F09A-4F79-933F-05AA848BAA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97" r="18524"/>
          <a:stretch/>
        </p:blipFill>
        <p:spPr>
          <a:xfrm>
            <a:off x="8826425" y="4695118"/>
            <a:ext cx="2798253" cy="1800000"/>
          </a:xfrm>
          <a:prstGeom prst="rect">
            <a:avLst/>
          </a:prstGeom>
        </p:spPr>
      </p:pic>
      <p:grpSp>
        <p:nvGrpSpPr>
          <p:cNvPr id="96" name="群組 95">
            <a:extLst>
              <a:ext uri="{FF2B5EF4-FFF2-40B4-BE49-F238E27FC236}">
                <a16:creationId xmlns:a16="http://schemas.microsoft.com/office/drawing/2014/main" id="{93EA0444-0798-4997-A3E0-74896E807A40}"/>
              </a:ext>
            </a:extLst>
          </p:cNvPr>
          <p:cNvGrpSpPr>
            <a:grpSpLocks noChangeAspect="1"/>
          </p:cNvGrpSpPr>
          <p:nvPr/>
        </p:nvGrpSpPr>
        <p:grpSpPr>
          <a:xfrm>
            <a:off x="451495" y="1785941"/>
            <a:ext cx="1871495" cy="1800000"/>
            <a:chOff x="3886200" y="2571749"/>
            <a:chExt cx="4238625" cy="4076701"/>
          </a:xfrm>
        </p:grpSpPr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138ADE4B-5D60-4383-B3CB-EABBB50F0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097" t="26224" r="20418" b="4078"/>
            <a:stretch/>
          </p:blipFill>
          <p:spPr>
            <a:xfrm>
              <a:off x="3886200" y="2571749"/>
              <a:ext cx="4238625" cy="4076701"/>
            </a:xfrm>
            <a:prstGeom prst="rect">
              <a:avLst/>
            </a:prstGeom>
            <a:ln>
              <a:noFill/>
            </a:ln>
          </p:spPr>
        </p:pic>
        <p:sp>
          <p:nvSpPr>
            <p:cNvPr id="98" name="文字方塊 10">
              <a:extLst>
                <a:ext uri="{FF2B5EF4-FFF2-40B4-BE49-F238E27FC236}">
                  <a16:creationId xmlns:a16="http://schemas.microsoft.com/office/drawing/2014/main" id="{BB28B6EB-EBF4-47F8-B04C-F026C8A5CC5D}"/>
                </a:ext>
              </a:extLst>
            </p:cNvPr>
            <p:cNvSpPr txBox="1"/>
            <p:nvPr/>
          </p:nvSpPr>
          <p:spPr>
            <a:xfrm>
              <a:off x="3962334" y="2685640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B6F14F5E-D761-4977-BC32-F144293E7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62334" y="5886052"/>
              <a:ext cx="1524132" cy="670618"/>
            </a:xfrm>
            <a:prstGeom prst="rect">
              <a:avLst/>
            </a:prstGeom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81095836-DB83-41E9-8355-AC3757C51F8A}"/>
              </a:ext>
            </a:extLst>
          </p:cNvPr>
          <p:cNvGrpSpPr>
            <a:grpSpLocks noChangeAspect="1"/>
          </p:cNvGrpSpPr>
          <p:nvPr/>
        </p:nvGrpSpPr>
        <p:grpSpPr>
          <a:xfrm>
            <a:off x="4421709" y="1826967"/>
            <a:ext cx="1361677" cy="1800000"/>
            <a:chOff x="4886325" y="1200150"/>
            <a:chExt cx="3609975" cy="4772025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619A96A1-0677-419C-B489-A0318ABD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509" t="12445" r="17277" b="6104"/>
            <a:stretch/>
          </p:blipFill>
          <p:spPr>
            <a:xfrm>
              <a:off x="4886325" y="1200150"/>
              <a:ext cx="3609975" cy="47720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2" name="文字方塊 10">
              <a:extLst>
                <a:ext uri="{FF2B5EF4-FFF2-40B4-BE49-F238E27FC236}">
                  <a16:creationId xmlns:a16="http://schemas.microsoft.com/office/drawing/2014/main" id="{4F7E99AD-3BFD-4F6C-ADCC-B67101A4E82E}"/>
                </a:ext>
              </a:extLst>
            </p:cNvPr>
            <p:cNvSpPr txBox="1"/>
            <p:nvPr/>
          </p:nvSpPr>
          <p:spPr>
            <a:xfrm>
              <a:off x="4886325" y="1333285"/>
              <a:ext cx="495300" cy="3429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C28A182D-5280-406F-8151-575C737D7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86325" y="5187408"/>
              <a:ext cx="1546994" cy="685859"/>
            </a:xfrm>
            <a:prstGeom prst="rect">
              <a:avLst/>
            </a:prstGeom>
          </p:spPr>
        </p:pic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9C02166D-E9E7-4057-A588-4B4B3FB79658}"/>
              </a:ext>
            </a:extLst>
          </p:cNvPr>
          <p:cNvGrpSpPr>
            <a:grpSpLocks noChangeAspect="1"/>
          </p:cNvGrpSpPr>
          <p:nvPr/>
        </p:nvGrpSpPr>
        <p:grpSpPr>
          <a:xfrm>
            <a:off x="8257986" y="1767100"/>
            <a:ext cx="1157397" cy="1800000"/>
            <a:chOff x="5486398" y="1261082"/>
            <a:chExt cx="3105151" cy="4829175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A15C5DFC-3F2F-498E-9BAA-ECAA4948B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170" t="12119" r="16498" b="5453"/>
            <a:stretch/>
          </p:blipFill>
          <p:spPr>
            <a:xfrm>
              <a:off x="5486398" y="1261082"/>
              <a:ext cx="3105151" cy="482917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" name="文字方塊 10">
              <a:extLst>
                <a:ext uri="{FF2B5EF4-FFF2-40B4-BE49-F238E27FC236}">
                  <a16:creationId xmlns:a16="http://schemas.microsoft.com/office/drawing/2014/main" id="{BB2F28E9-ECFA-4760-96B4-541CA9110571}"/>
                </a:ext>
              </a:extLst>
            </p:cNvPr>
            <p:cNvSpPr txBox="1"/>
            <p:nvPr/>
          </p:nvSpPr>
          <p:spPr>
            <a:xfrm>
              <a:off x="5514842" y="1342809"/>
              <a:ext cx="495300" cy="343115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35066F1A-3B4D-4E68-9256-DA98D4A1B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4842" y="5398715"/>
              <a:ext cx="1524132" cy="640135"/>
            </a:xfrm>
            <a:prstGeom prst="rect">
              <a:avLst/>
            </a:prstGeom>
          </p:spPr>
        </p:pic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BFFF158-3511-42B0-9BA3-4F44145F2CB8}"/>
              </a:ext>
            </a:extLst>
          </p:cNvPr>
          <p:cNvGrpSpPr>
            <a:grpSpLocks noChangeAspect="1"/>
          </p:cNvGrpSpPr>
          <p:nvPr/>
        </p:nvGrpSpPr>
        <p:grpSpPr>
          <a:xfrm>
            <a:off x="634271" y="4661268"/>
            <a:ext cx="1409639" cy="1800000"/>
            <a:chOff x="4762499" y="1352335"/>
            <a:chExt cx="3714751" cy="4743450"/>
          </a:xfrm>
        </p:grpSpPr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A7A6733D-C893-4F96-85CE-E257A62AC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302" t="12769" r="18056" b="6266"/>
            <a:stretch/>
          </p:blipFill>
          <p:spPr>
            <a:xfrm>
              <a:off x="4762499" y="1352335"/>
              <a:ext cx="3714751" cy="47434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0" name="文字方塊 10">
              <a:extLst>
                <a:ext uri="{FF2B5EF4-FFF2-40B4-BE49-F238E27FC236}">
                  <a16:creationId xmlns:a16="http://schemas.microsoft.com/office/drawing/2014/main" id="{36C8088F-2D37-4D15-8939-948CE0B76BB7}"/>
                </a:ext>
              </a:extLst>
            </p:cNvPr>
            <p:cNvSpPr txBox="1"/>
            <p:nvPr/>
          </p:nvSpPr>
          <p:spPr>
            <a:xfrm>
              <a:off x="4857236" y="1352335"/>
              <a:ext cx="1227882" cy="49110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B3782E16-69E1-42A6-8A46-48C2EE21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57238" y="5292612"/>
              <a:ext cx="1562235" cy="716342"/>
            </a:xfrm>
            <a:prstGeom prst="rect">
              <a:avLst/>
            </a:prstGeom>
          </p:spPr>
        </p:pic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904D4027-4CCA-471B-9B67-A0182968B30C}"/>
              </a:ext>
            </a:extLst>
          </p:cNvPr>
          <p:cNvGrpSpPr>
            <a:grpSpLocks noChangeAspect="1"/>
          </p:cNvGrpSpPr>
          <p:nvPr/>
        </p:nvGrpSpPr>
        <p:grpSpPr>
          <a:xfrm>
            <a:off x="4324833" y="4664775"/>
            <a:ext cx="1937037" cy="1800000"/>
            <a:chOff x="3314700" y="1276351"/>
            <a:chExt cx="4981575" cy="4629150"/>
          </a:xfrm>
        </p:grpSpPr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CFE4D7FA-C169-463E-98DD-B89657719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808" t="13729" r="20577" b="8272"/>
            <a:stretch/>
          </p:blipFill>
          <p:spPr>
            <a:xfrm>
              <a:off x="3314700" y="1276351"/>
              <a:ext cx="4981575" cy="4629150"/>
            </a:xfrm>
            <a:prstGeom prst="rect">
              <a:avLst/>
            </a:prstGeom>
          </p:spPr>
        </p:pic>
        <p:sp>
          <p:nvSpPr>
            <p:cNvPr id="114" name="文字方塊 10">
              <a:extLst>
                <a:ext uri="{FF2B5EF4-FFF2-40B4-BE49-F238E27FC236}">
                  <a16:creationId xmlns:a16="http://schemas.microsoft.com/office/drawing/2014/main" id="{A8C6E1D2-B5D3-44AD-8614-DDAB04126AD8}"/>
                </a:ext>
              </a:extLst>
            </p:cNvPr>
            <p:cNvSpPr txBox="1"/>
            <p:nvPr/>
          </p:nvSpPr>
          <p:spPr>
            <a:xfrm>
              <a:off x="3403747" y="1380911"/>
              <a:ext cx="927615" cy="554521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4BAF0747-1A90-497E-A952-9546C06C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03746" y="5048097"/>
              <a:ext cx="1516511" cy="693480"/>
            </a:xfrm>
            <a:prstGeom prst="rect">
              <a:avLst/>
            </a:prstGeom>
          </p:spPr>
        </p:pic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F4277141-2322-407A-84C0-26F1682DE9C4}"/>
              </a:ext>
            </a:extLst>
          </p:cNvPr>
          <p:cNvGrpSpPr>
            <a:grpSpLocks noChangeAspect="1"/>
          </p:cNvGrpSpPr>
          <p:nvPr/>
        </p:nvGrpSpPr>
        <p:grpSpPr>
          <a:xfrm>
            <a:off x="8257986" y="4680514"/>
            <a:ext cx="1866667" cy="1800000"/>
            <a:chOff x="3362326" y="1304926"/>
            <a:chExt cx="4800600" cy="4629150"/>
          </a:xfrm>
        </p:grpSpPr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3102CACA-4A57-4DB4-A911-7648D01C4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3211" t="13746" r="22183" b="7241"/>
            <a:stretch/>
          </p:blipFill>
          <p:spPr>
            <a:xfrm>
              <a:off x="3362326" y="1304926"/>
              <a:ext cx="4800600" cy="46291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8" name="文字方塊 10">
              <a:extLst>
                <a:ext uri="{FF2B5EF4-FFF2-40B4-BE49-F238E27FC236}">
                  <a16:creationId xmlns:a16="http://schemas.microsoft.com/office/drawing/2014/main" id="{B0662BB8-01B1-4457-8DD9-74311D4234B6}"/>
                </a:ext>
              </a:extLst>
            </p:cNvPr>
            <p:cNvSpPr txBox="1"/>
            <p:nvPr/>
          </p:nvSpPr>
          <p:spPr>
            <a:xfrm>
              <a:off x="3398066" y="1375950"/>
              <a:ext cx="1345362" cy="57527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1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878FEFA3-B55A-42D2-9089-25613062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6581" y="5137509"/>
              <a:ext cx="1539373" cy="693480"/>
            </a:xfrm>
            <a:prstGeom prst="rect">
              <a:avLst/>
            </a:prstGeom>
          </p:spPr>
        </p:pic>
      </p:grp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45DFE3A2-5823-405E-B063-597C14029BE9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</a:t>
            </a:r>
          </a:p>
        </p:txBody>
      </p:sp>
    </p:spTree>
    <p:extLst>
      <p:ext uri="{BB962C8B-B14F-4D97-AF65-F5344CB8AC3E}">
        <p14:creationId xmlns:p14="http://schemas.microsoft.com/office/powerpoint/2010/main" val="208793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特徵工程視覺化補充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10DA31E-9F94-4CD7-86EC-9627269F69A1}"/>
              </a:ext>
            </a:extLst>
          </p:cNvPr>
          <p:cNvSpPr txBox="1"/>
          <p:nvPr/>
        </p:nvSpPr>
        <p:spPr>
          <a:xfrm>
            <a:off x="1038224" y="1013609"/>
            <a:ext cx="2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群組景點推薦</a:t>
            </a: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4332BC45-8680-4497-BBEA-3F676BAE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99496"/>
              </p:ext>
            </p:extLst>
          </p:nvPr>
        </p:nvGraphicFramePr>
        <p:xfrm>
          <a:off x="1547024" y="1382941"/>
          <a:ext cx="9097951" cy="5100560"/>
        </p:xfrm>
        <a:graphic>
          <a:graphicData uri="http://schemas.openxmlformats.org/drawingml/2006/table">
            <a:tbl>
              <a:tblPr/>
              <a:tblGrid>
                <a:gridCol w="566328">
                  <a:extLst>
                    <a:ext uri="{9D8B030D-6E8A-4147-A177-3AD203B41FA5}">
                      <a16:colId xmlns:a16="http://schemas.microsoft.com/office/drawing/2014/main" val="371576691"/>
                    </a:ext>
                  </a:extLst>
                </a:gridCol>
                <a:gridCol w="1562645">
                  <a:extLst>
                    <a:ext uri="{9D8B030D-6E8A-4147-A177-3AD203B41FA5}">
                      <a16:colId xmlns:a16="http://schemas.microsoft.com/office/drawing/2014/main" val="3851518866"/>
                    </a:ext>
                  </a:extLst>
                </a:gridCol>
                <a:gridCol w="1006805">
                  <a:extLst>
                    <a:ext uri="{9D8B030D-6E8A-4147-A177-3AD203B41FA5}">
                      <a16:colId xmlns:a16="http://schemas.microsoft.com/office/drawing/2014/main" val="246554884"/>
                    </a:ext>
                  </a:extLst>
                </a:gridCol>
                <a:gridCol w="681690">
                  <a:extLst>
                    <a:ext uri="{9D8B030D-6E8A-4147-A177-3AD203B41FA5}">
                      <a16:colId xmlns:a16="http://schemas.microsoft.com/office/drawing/2014/main" val="136886810"/>
                    </a:ext>
                  </a:extLst>
                </a:gridCol>
                <a:gridCol w="715776">
                  <a:extLst>
                    <a:ext uri="{9D8B030D-6E8A-4147-A177-3AD203B41FA5}">
                      <a16:colId xmlns:a16="http://schemas.microsoft.com/office/drawing/2014/main" val="1506571986"/>
                    </a:ext>
                  </a:extLst>
                </a:gridCol>
                <a:gridCol w="2855237">
                  <a:extLst>
                    <a:ext uri="{9D8B030D-6E8A-4147-A177-3AD203B41FA5}">
                      <a16:colId xmlns:a16="http://schemas.microsoft.com/office/drawing/2014/main" val="1000049897"/>
                    </a:ext>
                  </a:extLst>
                </a:gridCol>
                <a:gridCol w="576815">
                  <a:extLst>
                    <a:ext uri="{9D8B030D-6E8A-4147-A177-3AD203B41FA5}">
                      <a16:colId xmlns:a16="http://schemas.microsoft.com/office/drawing/2014/main" val="692729852"/>
                    </a:ext>
                  </a:extLst>
                </a:gridCol>
                <a:gridCol w="1132655">
                  <a:extLst>
                    <a:ext uri="{9D8B030D-6E8A-4147-A177-3AD203B41FA5}">
                      <a16:colId xmlns:a16="http://schemas.microsoft.com/office/drawing/2014/main" val="2111405174"/>
                    </a:ext>
                  </a:extLst>
                </a:gridCol>
              </a:tblGrid>
              <a:tr h="1628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Name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評論數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景點數量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平均星級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星級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景點評論數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33520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古蹟漫遊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5159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1973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佐登妮絲城堡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4.8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19732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211850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竹山紫南宮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4.7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25036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34245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海印寺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4.7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52651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自然風景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33284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4265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795706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花蓮漫波星辰沙灘車 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花蓮沙灘車 天空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3305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1467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初咪親子體驗農場 宜蘭室內旅遊景點推薦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4532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152939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探索與冒險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265841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8742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193764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初咪親子體驗農場 宜蘭室內旅遊景點推薦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4532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254133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花蓮漫波星辰沙灘車 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花蓮沙灘車 天空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3305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602387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冷門未知景點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735557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10307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小時候彈珠堂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Pazua-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基隆廟口店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2419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31020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MUSTANG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野馬密室逃脫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彰化景點＃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1679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01022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哲哥沙灘車 漂漂河 溯溪 宜蘭山海秘境體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1534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045516"/>
                  </a:ext>
                </a:extLst>
              </a:tr>
              <a:tr h="444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異域風情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27654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5640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Taipei Old Town - Taiwan Introduction Free Walking Tour Meeting Point - TourMeAway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251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004979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MUSTANG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野馬密室逃脫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彰化景點＃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1679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42983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玩在蘭嶼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水上自行車 浮潛 地下屋 夜觀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627284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當地文化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43914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5418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089541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初咪親子體驗農場 宜蘭室內旅遊景點推薦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4532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43971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花蓮漫波星辰沙灘車 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花蓮沙灘車 天空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3305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968221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山海間的呼吸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280432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9968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91844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初咪親子體驗農場 宜蘭室內旅遊景點推薦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4532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114663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花蓮漫波星辰沙灘車 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花蓮沙灘車 天空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3305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144362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城市文化掠影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359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貯木池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4.6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573141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白毫禪寺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1597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520283"/>
                  </a:ext>
                </a:extLst>
              </a:tr>
              <a:tr h="162801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車埕聚落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399</a:t>
                      </a:r>
                    </a:p>
                  </a:txBody>
                  <a:tcPr marL="6512" marR="6512" marT="65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164796"/>
                  </a:ext>
                </a:extLst>
              </a:tr>
            </a:tbl>
          </a:graphicData>
        </a:graphic>
      </p:graphicFrame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C263BB43-2392-4B2A-9481-99F41F064579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</a:t>
            </a:r>
          </a:p>
        </p:txBody>
      </p:sp>
    </p:spTree>
    <p:extLst>
      <p:ext uri="{BB962C8B-B14F-4D97-AF65-F5344CB8AC3E}">
        <p14:creationId xmlns:p14="http://schemas.microsoft.com/office/powerpoint/2010/main" val="3042741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特徵工程視覺化補充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A6DC6B-D820-4234-9937-B0E0AA52FE00}"/>
              </a:ext>
            </a:extLst>
          </p:cNvPr>
          <p:cNvSpPr txBox="1"/>
          <p:nvPr/>
        </p:nvSpPr>
        <p:spPr>
          <a:xfrm>
            <a:off x="1038224" y="1013609"/>
            <a:ext cx="2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群組景點推薦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3CD33BC-A9BD-4BC3-BBD6-5229CAD7D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03899"/>
              </p:ext>
            </p:extLst>
          </p:nvPr>
        </p:nvGraphicFramePr>
        <p:xfrm>
          <a:off x="1547400" y="1401101"/>
          <a:ext cx="9097200" cy="2956382"/>
        </p:xfrm>
        <a:graphic>
          <a:graphicData uri="http://schemas.openxmlformats.org/drawingml/2006/table">
            <a:tbl>
              <a:tblPr/>
              <a:tblGrid>
                <a:gridCol w="566282">
                  <a:extLst>
                    <a:ext uri="{9D8B030D-6E8A-4147-A177-3AD203B41FA5}">
                      <a16:colId xmlns:a16="http://schemas.microsoft.com/office/drawing/2014/main" val="2104259224"/>
                    </a:ext>
                  </a:extLst>
                </a:gridCol>
                <a:gridCol w="1562516">
                  <a:extLst>
                    <a:ext uri="{9D8B030D-6E8A-4147-A177-3AD203B41FA5}">
                      <a16:colId xmlns:a16="http://schemas.microsoft.com/office/drawing/2014/main" val="605221242"/>
                    </a:ext>
                  </a:extLst>
                </a:gridCol>
                <a:gridCol w="1006722">
                  <a:extLst>
                    <a:ext uri="{9D8B030D-6E8A-4147-A177-3AD203B41FA5}">
                      <a16:colId xmlns:a16="http://schemas.microsoft.com/office/drawing/2014/main" val="851800557"/>
                    </a:ext>
                  </a:extLst>
                </a:gridCol>
                <a:gridCol w="681634">
                  <a:extLst>
                    <a:ext uri="{9D8B030D-6E8A-4147-A177-3AD203B41FA5}">
                      <a16:colId xmlns:a16="http://schemas.microsoft.com/office/drawing/2014/main" val="1514073507"/>
                    </a:ext>
                  </a:extLst>
                </a:gridCol>
                <a:gridCol w="715716">
                  <a:extLst>
                    <a:ext uri="{9D8B030D-6E8A-4147-A177-3AD203B41FA5}">
                      <a16:colId xmlns:a16="http://schemas.microsoft.com/office/drawing/2014/main" val="1730667325"/>
                    </a:ext>
                  </a:extLst>
                </a:gridCol>
                <a:gridCol w="2855000">
                  <a:extLst>
                    <a:ext uri="{9D8B030D-6E8A-4147-A177-3AD203B41FA5}">
                      <a16:colId xmlns:a16="http://schemas.microsoft.com/office/drawing/2014/main" val="2014970868"/>
                    </a:ext>
                  </a:extLst>
                </a:gridCol>
                <a:gridCol w="576768">
                  <a:extLst>
                    <a:ext uri="{9D8B030D-6E8A-4147-A177-3AD203B41FA5}">
                      <a16:colId xmlns:a16="http://schemas.microsoft.com/office/drawing/2014/main" val="2577604788"/>
                    </a:ext>
                  </a:extLst>
                </a:gridCol>
                <a:gridCol w="1132562">
                  <a:extLst>
                    <a:ext uri="{9D8B030D-6E8A-4147-A177-3AD203B41FA5}">
                      <a16:colId xmlns:a16="http://schemas.microsoft.com/office/drawing/2014/main" val="691090784"/>
                    </a:ext>
                  </a:extLst>
                </a:gridCol>
              </a:tblGrid>
              <a:tr h="2274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Name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評論數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景點數量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平均星級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星級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景點評論數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965039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藝術之旅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494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大觀古隧道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841242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大樟樹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744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236483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綠美橋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197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378242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探索美食與文化掠影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346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綠美橋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197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416168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落羽松森林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5094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178191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集集綠色隧道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246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35659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手工藝與傳統工坊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208778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8549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886815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小時候彈珠堂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Pazua-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基隆廟口店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2419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592885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MUSTANG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野馬密室逃脫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【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彰化景點＃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1679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200798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夜市與味覺旅行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150108</a:t>
                      </a:r>
                    </a:p>
                  </a:txBody>
                  <a:tcPr marL="9097" marR="9097" marT="9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8124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月崖灣親子農場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5110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71485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小時候彈珠堂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Pazua-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基隆廟口店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2419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06419"/>
                  </a:ext>
                </a:extLst>
              </a:tr>
              <a:tr h="22741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MUSTANG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野馬密室逃脫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1679</a:t>
                      </a:r>
                    </a:p>
                  </a:txBody>
                  <a:tcPr marL="9097" marR="9097" marT="90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629124"/>
                  </a:ext>
                </a:extLst>
              </a:tr>
            </a:tbl>
          </a:graphicData>
        </a:graphic>
      </p:graphicFrame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D71D48-80F9-45FF-B4D3-A3ECABEF587A}"/>
              </a:ext>
            </a:extLst>
          </p:cNvPr>
          <p:cNvSpPr/>
          <p:nvPr/>
        </p:nvSpPr>
        <p:spPr>
          <a:xfrm>
            <a:off x="691084" y="243773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特徵工程視覺化</a:t>
            </a:r>
          </a:p>
        </p:txBody>
      </p:sp>
    </p:spTree>
    <p:extLst>
      <p:ext uri="{BB962C8B-B14F-4D97-AF65-F5344CB8AC3E}">
        <p14:creationId xmlns:p14="http://schemas.microsoft.com/office/powerpoint/2010/main" val="151437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RAG (Retrieval-Augmented Generation)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檢索增強生成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李奕萱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1" name="圓角矩形 33">
            <a:extLst>
              <a:ext uri="{FF2B5EF4-FFF2-40B4-BE49-F238E27FC236}">
                <a16:creationId xmlns:a16="http://schemas.microsoft.com/office/drawing/2014/main" id="{B77DDCE7-7CB7-41D3-8D85-1F15AAD9BA2C}"/>
              </a:ext>
            </a:extLst>
          </p:cNvPr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22" name="圓角矩形 39">
            <a:extLst>
              <a:ext uri="{FF2B5EF4-FFF2-40B4-BE49-F238E27FC236}">
                <a16:creationId xmlns:a16="http://schemas.microsoft.com/office/drawing/2014/main" id="{080BEC80-3B50-418A-B96A-C330924831DA}"/>
              </a:ext>
            </a:extLst>
          </p:cNvPr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23" name="圓角矩形 44">
            <a:extLst>
              <a:ext uri="{FF2B5EF4-FFF2-40B4-BE49-F238E27FC236}">
                <a16:creationId xmlns:a16="http://schemas.microsoft.com/office/drawing/2014/main" id="{825E2DB0-7DF1-4B0F-B953-A31F3A87196D}"/>
              </a:ext>
            </a:extLst>
          </p:cNvPr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6C5749-F382-42FB-92A1-342804649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87" y="1314269"/>
            <a:ext cx="11274625" cy="33954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14B321-B6B9-4F38-8FC1-B7B905119332}"/>
              </a:ext>
            </a:extLst>
          </p:cNvPr>
          <p:cNvSpPr/>
          <p:nvPr/>
        </p:nvSpPr>
        <p:spPr>
          <a:xfrm>
            <a:off x="550671" y="4840838"/>
            <a:ext cx="3115718" cy="38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(Transform)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10AAC0-4C57-4404-8B83-B787FF008F13}"/>
              </a:ext>
            </a:extLst>
          </p:cNvPr>
          <p:cNvSpPr/>
          <p:nvPr/>
        </p:nvSpPr>
        <p:spPr>
          <a:xfrm>
            <a:off x="3783257" y="4840838"/>
            <a:ext cx="5369746" cy="38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檢索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(Retrieval)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290E1-534D-4D0F-9315-1F798AEDF83C}"/>
              </a:ext>
            </a:extLst>
          </p:cNvPr>
          <p:cNvSpPr/>
          <p:nvPr/>
        </p:nvSpPr>
        <p:spPr>
          <a:xfrm>
            <a:off x="9269870" y="4840838"/>
            <a:ext cx="2463441" cy="38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 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(Generating)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2C540D-91F4-4B40-80A5-CD9631F85953}"/>
              </a:ext>
            </a:extLst>
          </p:cNvPr>
          <p:cNvSpPr/>
          <p:nvPr/>
        </p:nvSpPr>
        <p:spPr>
          <a:xfrm>
            <a:off x="249381" y="5482216"/>
            <a:ext cx="11637820" cy="612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RAG</a:t>
            </a:r>
            <a:r>
              <a:rPr lang="zh-TW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(Retrieval-Augmented Generation) 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增強式檢索生成模型是一種結合檢索和生成的深度學習方法。首先從一個大型文檔數據庫中檢索出與輸入查詢相關的文檔，然後將這些文檔的訊息融合進生成模型中，以產生更準確、豐富的輸出。</a:t>
            </a:r>
          </a:p>
        </p:txBody>
      </p:sp>
      <p:pic>
        <p:nvPicPr>
          <p:cNvPr id="1026" name="Picture 2" descr="Azure">
            <a:extLst>
              <a:ext uri="{FF2B5EF4-FFF2-40B4-BE49-F238E27FC236}">
                <a16:creationId xmlns:a16="http://schemas.microsoft.com/office/drawing/2014/main" id="{79EB67A0-5665-43FF-A70D-460CFA1E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06" y="1917493"/>
            <a:ext cx="430228" cy="4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80A2DC62-159F-44DC-905B-548C6C82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88" y="1879604"/>
            <a:ext cx="592396" cy="50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go DB Services at best price in Bengaluru by Exafluence Private Limited  | ID: 21561402912">
            <a:extLst>
              <a:ext uri="{FF2B5EF4-FFF2-40B4-BE49-F238E27FC236}">
                <a16:creationId xmlns:a16="http://schemas.microsoft.com/office/drawing/2014/main" id="{7827BF48-17CD-456A-958B-0BC8F12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2200" y1="39954" x2="74400" y2="41339"/>
                        <a14:foregroundMark x1="74200" y1="40416" x2="83600" y2="47344"/>
                        <a14:foregroundMark x1="83600" y1="47344" x2="86800" y2="61894"/>
                        <a14:foregroundMark x1="86800" y1="61894" x2="85800" y2="71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5" y="2638627"/>
            <a:ext cx="912671" cy="79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7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157007" y="3467100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資料蒐集</a:t>
            </a:r>
          </a:p>
        </p:txBody>
      </p:sp>
    </p:spTree>
    <p:extLst>
      <p:ext uri="{BB962C8B-B14F-4D97-AF65-F5344CB8AC3E}">
        <p14:creationId xmlns:p14="http://schemas.microsoft.com/office/powerpoint/2010/main" val="137198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8426572A-FF6C-4010-A758-333D604A170F}"/>
              </a:ext>
            </a:extLst>
          </p:cNvPr>
          <p:cNvSpPr txBox="1">
            <a:spLocks/>
          </p:cNvSpPr>
          <p:nvPr/>
        </p:nvSpPr>
        <p:spPr>
          <a:xfrm>
            <a:off x="878732" y="14952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爬蟲套件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</a:p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因網頁內容為滾動生成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自動控制套件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自動點擊防止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out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導致爬蟲程式停止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53EB31C-A94D-49F3-90B0-FD29B6B6BCB7}"/>
              </a:ext>
            </a:extLst>
          </p:cNvPr>
          <p:cNvGrpSpPr/>
          <p:nvPr/>
        </p:nvGrpSpPr>
        <p:grpSpPr>
          <a:xfrm>
            <a:off x="1781178" y="3474396"/>
            <a:ext cx="8629644" cy="2688577"/>
            <a:chOff x="1168807" y="3263948"/>
            <a:chExt cx="8629644" cy="2688577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264AB8E-C67C-47BB-8AEB-998D0C38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807" y="3804756"/>
              <a:ext cx="1200335" cy="1224832"/>
            </a:xfrm>
            <a:prstGeom prst="rect">
              <a:avLst/>
            </a:prstGeom>
          </p:spPr>
        </p:pic>
        <p:pic>
          <p:nvPicPr>
            <p:cNvPr id="27" name="內容版面配置區 9">
              <a:extLst>
                <a:ext uri="{FF2B5EF4-FFF2-40B4-BE49-F238E27FC236}">
                  <a16:creationId xmlns:a16="http://schemas.microsoft.com/office/drawing/2014/main" id="{7FD4EA71-24AB-41DE-BC8F-7732732C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883" y="3263948"/>
              <a:ext cx="769309" cy="724055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C97DF8FB-5CFE-4753-8359-91E64B62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2562" y="4891554"/>
              <a:ext cx="908630" cy="789580"/>
            </a:xfrm>
            <a:prstGeom prst="rect">
              <a:avLst/>
            </a:prstGeom>
          </p:spPr>
        </p:pic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5327BC4A-F5B5-4212-89DA-6A68DC537EBF}"/>
                </a:ext>
              </a:extLst>
            </p:cNvPr>
            <p:cNvCxnSpPr>
              <a:stCxn id="27" idx="1"/>
              <a:endCxn id="26" idx="3"/>
            </p:cNvCxnSpPr>
            <p:nvPr/>
          </p:nvCxnSpPr>
          <p:spPr>
            <a:xfrm flipH="1">
              <a:off x="2369142" y="3625976"/>
              <a:ext cx="2182741" cy="7911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29891B02-79CE-40E3-BA9B-1FBB03D024B7}"/>
                </a:ext>
              </a:extLst>
            </p:cNvPr>
            <p:cNvCxnSpPr>
              <a:cxnSpLocks/>
              <a:stCxn id="28" idx="1"/>
              <a:endCxn id="26" idx="3"/>
            </p:cNvCxnSpPr>
            <p:nvPr/>
          </p:nvCxnSpPr>
          <p:spPr>
            <a:xfrm flipH="1" flipV="1">
              <a:off x="2369142" y="4417172"/>
              <a:ext cx="2043420" cy="8691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FC4F6C65-4F92-4911-89D1-CC959BD05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88" r="3862"/>
            <a:stretch/>
          </p:blipFill>
          <p:spPr>
            <a:xfrm>
              <a:off x="7364612" y="4787924"/>
              <a:ext cx="2433839" cy="1164601"/>
            </a:xfrm>
            <a:prstGeom prst="rect">
              <a:avLst/>
            </a:prstGeom>
          </p:spPr>
        </p:pic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F7AFAF46-0ED5-4FA8-897B-AAC2EFF8159B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5321192" y="5286344"/>
              <a:ext cx="2043420" cy="83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25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D9EF09F-716F-4110-B0FD-BB2848BD10FB}"/>
              </a:ext>
            </a:extLst>
          </p:cNvPr>
          <p:cNvSpPr txBox="1"/>
          <p:nvPr/>
        </p:nvSpPr>
        <p:spPr>
          <a:xfrm>
            <a:off x="576781" y="1052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蒐集其中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項資訊存成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.json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BCC923C-56EF-5A7D-3CCB-286A137EDD40}"/>
              </a:ext>
            </a:extLst>
          </p:cNvPr>
          <p:cNvGrpSpPr/>
          <p:nvPr/>
        </p:nvGrpSpPr>
        <p:grpSpPr>
          <a:xfrm>
            <a:off x="5294528" y="2384235"/>
            <a:ext cx="6072892" cy="3703298"/>
            <a:chOff x="1601313" y="63614"/>
            <a:chExt cx="10410428" cy="58726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2FEE169-74C0-EC6E-A500-BBDE44584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B726BCE-F802-9E13-B2FF-B3CFB465ECF9}"/>
                </a:ext>
              </a:extLst>
            </p:cNvPr>
            <p:cNvSpPr/>
            <p:nvPr/>
          </p:nvSpPr>
          <p:spPr>
            <a:xfrm>
              <a:off x="2278053" y="2635044"/>
              <a:ext cx="11012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677CB2E-55BA-A854-DD59-29E1F8907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0" r="71995"/>
            <a:stretch/>
          </p:blipFill>
          <p:spPr>
            <a:xfrm>
              <a:off x="8990871" y="823453"/>
              <a:ext cx="3020870" cy="5112772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C94E863-72E2-DEC2-027E-D05AAE123DEA}"/>
                </a:ext>
              </a:extLst>
            </p:cNvPr>
            <p:cNvSpPr/>
            <p:nvPr/>
          </p:nvSpPr>
          <p:spPr>
            <a:xfrm>
              <a:off x="2548440" y="292249"/>
              <a:ext cx="8768489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21B4EFD-1220-7444-ED5E-F2BDADD43D4C}"/>
                </a:ext>
              </a:extLst>
            </p:cNvPr>
            <p:cNvSpPr/>
            <p:nvPr/>
          </p:nvSpPr>
          <p:spPr>
            <a:xfrm>
              <a:off x="9436071" y="1463962"/>
              <a:ext cx="1797410" cy="2110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7E16DA6A-225B-6674-92F3-9DADA2E6BE55}"/>
                </a:ext>
              </a:extLst>
            </p:cNvPr>
            <p:cNvSpPr/>
            <p:nvPr/>
          </p:nvSpPr>
          <p:spPr>
            <a:xfrm>
              <a:off x="2250331" y="2969341"/>
              <a:ext cx="766607" cy="1966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62BF689-F675-F5B7-29B3-1FF22A233247}"/>
                </a:ext>
              </a:extLst>
            </p:cNvPr>
            <p:cNvSpPr/>
            <p:nvPr/>
          </p:nvSpPr>
          <p:spPr>
            <a:xfrm>
              <a:off x="9479200" y="1798357"/>
              <a:ext cx="1328614" cy="1671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D9B5FC-6BC2-EE8E-3CC2-52DED933BF15}"/>
                </a:ext>
              </a:extLst>
            </p:cNvPr>
            <p:cNvSpPr txBox="1"/>
            <p:nvPr/>
          </p:nvSpPr>
          <p:spPr>
            <a:xfrm>
              <a:off x="1621414" y="2517100"/>
              <a:ext cx="656642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044D6F9-D3D8-51B9-1AB3-185DC50EF0C1}"/>
                </a:ext>
              </a:extLst>
            </p:cNvPr>
            <p:cNvSpPr txBox="1"/>
            <p:nvPr/>
          </p:nvSpPr>
          <p:spPr>
            <a:xfrm>
              <a:off x="8928036" y="938660"/>
              <a:ext cx="764945" cy="657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5CF0BFA-CBF9-B276-492A-CB7704F34C81}"/>
                </a:ext>
              </a:extLst>
            </p:cNvPr>
            <p:cNvSpPr txBox="1"/>
            <p:nvPr/>
          </p:nvSpPr>
          <p:spPr>
            <a:xfrm>
              <a:off x="1601313" y="63614"/>
              <a:ext cx="826921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014C5A-750F-4C9E-518A-3DCA6EBE4875}"/>
                </a:ext>
              </a:extLst>
            </p:cNvPr>
            <p:cNvSpPr txBox="1"/>
            <p:nvPr/>
          </p:nvSpPr>
          <p:spPr>
            <a:xfrm>
              <a:off x="1605671" y="2928398"/>
              <a:ext cx="837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AE478A5-7E89-4F61-F691-FB4C96D345B2}"/>
                </a:ext>
              </a:extLst>
            </p:cNvPr>
            <p:cNvSpPr txBox="1"/>
            <p:nvPr/>
          </p:nvSpPr>
          <p:spPr>
            <a:xfrm>
              <a:off x="8988649" y="1672299"/>
              <a:ext cx="891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5.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6AAEABBE-776C-0BCE-5912-70065A1B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47" y="2591645"/>
            <a:ext cx="2026003" cy="33848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5FC59991-3555-C7C3-AF18-DB8A3B2710E3}"/>
              </a:ext>
            </a:extLst>
          </p:cNvPr>
          <p:cNvCxnSpPr>
            <a:cxnSpLocks/>
            <a:stCxn id="84" idx="2"/>
            <a:endCxn id="9" idx="0"/>
          </p:cNvCxnSpPr>
          <p:nvPr/>
        </p:nvCxnSpPr>
        <p:spPr>
          <a:xfrm rot="16200000" flipH="1">
            <a:off x="7286685" y="1410529"/>
            <a:ext cx="510037" cy="1725729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3E75C6BB-5C15-F915-C488-7A9EB1B05016}"/>
              </a:ext>
            </a:extLst>
          </p:cNvPr>
          <p:cNvCxnSpPr>
            <a:cxnSpLocks/>
            <a:stCxn id="73" idx="2"/>
            <a:endCxn id="58" idx="0"/>
          </p:cNvCxnSpPr>
          <p:nvPr/>
        </p:nvCxnSpPr>
        <p:spPr>
          <a:xfrm rot="5400000">
            <a:off x="4193349" y="1862506"/>
            <a:ext cx="571439" cy="88683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1C7BF69-2730-238B-052F-6B66FDA789BB}"/>
              </a:ext>
            </a:extLst>
          </p:cNvPr>
          <p:cNvSpPr txBox="1"/>
          <p:nvPr/>
        </p:nvSpPr>
        <p:spPr>
          <a:xfrm>
            <a:off x="404113" y="2240351"/>
            <a:ext cx="1966368" cy="3570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景點名稱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地址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Google</a:t>
            </a:r>
            <a:r>
              <a:rPr lang="zh-TW" altLang="en-US" sz="1600" dirty="0"/>
              <a:t>評論網址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星數</a:t>
            </a:r>
            <a:endParaRPr lang="en-US" altLang="zh-TW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營業時間</a:t>
            </a:r>
            <a:endParaRPr lang="en-US" altLang="zh-TW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評論數量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緯度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經度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tag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各星評論數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評論</a:t>
            </a: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203444C-A272-06A8-BDCC-4AE740F1A23D}"/>
              </a:ext>
            </a:extLst>
          </p:cNvPr>
          <p:cNvGrpSpPr/>
          <p:nvPr/>
        </p:nvGrpSpPr>
        <p:grpSpPr>
          <a:xfrm>
            <a:off x="2382239" y="1423827"/>
            <a:ext cx="8850982" cy="846540"/>
            <a:chOff x="1110917" y="5105592"/>
            <a:chExt cx="9131712" cy="865689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3289562F-F244-6E9F-2669-B4130FDF0E35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88" name="群組 87">
                <a:extLst>
                  <a:ext uri="{FF2B5EF4-FFF2-40B4-BE49-F238E27FC236}">
                    <a16:creationId xmlns:a16="http://schemas.microsoft.com/office/drawing/2014/main" id="{4ABFD82C-AEEC-9488-86E7-96A7E314C133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90" name="圓角矩形 10">
                  <a:extLst>
                    <a:ext uri="{FF2B5EF4-FFF2-40B4-BE49-F238E27FC236}">
                      <a16:creationId xmlns:a16="http://schemas.microsoft.com/office/drawing/2014/main" id="{C9933837-EF6C-5CC2-11EE-7544CF4E8530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4AA31580-F168-963D-D15A-1D7BA6A45F4F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42FD767-67D4-A559-C5E1-C97959D75602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72" name="向右箭號 14">
              <a:extLst>
                <a:ext uri="{FF2B5EF4-FFF2-40B4-BE49-F238E27FC236}">
                  <a16:creationId xmlns:a16="http://schemas.microsoft.com/office/drawing/2014/main" id="{5C7EE433-03EA-4DF5-808C-9410D8D66311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圓角矩形 15">
              <a:extLst>
                <a:ext uri="{FF2B5EF4-FFF2-40B4-BE49-F238E27FC236}">
                  <a16:creationId xmlns:a16="http://schemas.microsoft.com/office/drawing/2014/main" id="{6B483D86-7FA3-6A43-141A-93B6B5CD72A8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向右箭號 17">
              <a:extLst>
                <a:ext uri="{FF2B5EF4-FFF2-40B4-BE49-F238E27FC236}">
                  <a16:creationId xmlns:a16="http://schemas.microsoft.com/office/drawing/2014/main" id="{8825CD07-375B-7CE4-5C32-02E24BAE6B75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向右箭號 19">
              <a:extLst>
                <a:ext uri="{FF2B5EF4-FFF2-40B4-BE49-F238E27FC236}">
                  <a16:creationId xmlns:a16="http://schemas.microsoft.com/office/drawing/2014/main" id="{E1F887B4-7C42-1722-1C6D-FDA3F16F877B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3DF9A17-43FB-94A3-0CFA-257678B8E962}"/>
                </a:ext>
              </a:extLst>
            </p:cNvPr>
            <p:cNvGrpSpPr/>
            <p:nvPr/>
          </p:nvGrpSpPr>
          <p:grpSpPr>
            <a:xfrm>
              <a:off x="6903829" y="5271158"/>
              <a:ext cx="1606932" cy="461725"/>
              <a:chOff x="6903829" y="4907367"/>
              <a:chExt cx="1606932" cy="461725"/>
            </a:xfrm>
          </p:grpSpPr>
          <p:sp>
            <p:nvSpPr>
              <p:cNvPr id="86" name="圓角矩形 18">
                <a:extLst>
                  <a:ext uri="{FF2B5EF4-FFF2-40B4-BE49-F238E27FC236}">
                    <a16:creationId xmlns:a16="http://schemas.microsoft.com/office/drawing/2014/main" id="{9902069E-D1E2-E921-86D3-94398F0DA87D}"/>
                  </a:ext>
                </a:extLst>
              </p:cNvPr>
              <p:cNvSpPr/>
              <p:nvPr/>
            </p:nvSpPr>
            <p:spPr>
              <a:xfrm>
                <a:off x="6904465" y="4907367"/>
                <a:ext cx="1416833" cy="46172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3CD7FCC-6A45-6F17-22EC-04E175A58F83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17DF79E3-A2BD-1BD8-353B-7CB138905FCF}"/>
                </a:ext>
              </a:extLst>
            </p:cNvPr>
            <p:cNvSpPr txBox="1"/>
            <p:nvPr/>
          </p:nvSpPr>
          <p:spPr>
            <a:xfrm>
              <a:off x="3201379" y="5290518"/>
              <a:ext cx="1161277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79" name="向右箭號 25">
              <a:extLst>
                <a:ext uri="{FF2B5EF4-FFF2-40B4-BE49-F238E27FC236}">
                  <a16:creationId xmlns:a16="http://schemas.microsoft.com/office/drawing/2014/main" id="{A1A85A9A-DA73-27E0-F139-A93B7533F5CA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2ABCB895-751D-5942-F282-FB3E78123B22}"/>
                </a:ext>
              </a:extLst>
            </p:cNvPr>
            <p:cNvGrpSpPr/>
            <p:nvPr/>
          </p:nvGrpSpPr>
          <p:grpSpPr>
            <a:xfrm>
              <a:off x="4890467" y="5271158"/>
              <a:ext cx="1409661" cy="442432"/>
              <a:chOff x="4620945" y="2734310"/>
              <a:chExt cx="743714" cy="521183"/>
            </a:xfrm>
          </p:grpSpPr>
          <p:sp>
            <p:nvSpPr>
              <p:cNvPr id="84" name="圓角矩形 27">
                <a:extLst>
                  <a:ext uri="{FF2B5EF4-FFF2-40B4-BE49-F238E27FC236}">
                    <a16:creationId xmlns:a16="http://schemas.microsoft.com/office/drawing/2014/main" id="{584F6D3D-F679-EE79-EE61-69739FA6C042}"/>
                  </a:ext>
                </a:extLst>
              </p:cNvPr>
              <p:cNvSpPr/>
              <p:nvPr/>
            </p:nvSpPr>
            <p:spPr>
              <a:xfrm>
                <a:off x="4620945" y="2734310"/>
                <a:ext cx="689369" cy="52118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E589FBB-9A8C-AB64-968F-1564C4C81551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A48C1B86-100D-B6E2-8FB9-ECBE1FFCE7E1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82" name="圓角矩形 20">
                <a:extLst>
                  <a:ext uri="{FF2B5EF4-FFF2-40B4-BE49-F238E27FC236}">
                    <a16:creationId xmlns:a16="http://schemas.microsoft.com/office/drawing/2014/main" id="{78C00A8D-F4DC-84E5-CC60-FACA48C55D64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752084CE-E3AE-547D-5C71-AF521D81B6C6}"/>
                  </a:ext>
                </a:extLst>
              </p:cNvPr>
              <p:cNvSpPr txBox="1"/>
              <p:nvPr/>
            </p:nvSpPr>
            <p:spPr>
              <a:xfrm>
                <a:off x="8295210" y="2663977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451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D9EF09F-716F-4110-B0FD-BB2848BD10FB}"/>
              </a:ext>
            </a:extLst>
          </p:cNvPr>
          <p:cNvSpPr txBox="1"/>
          <p:nvPr/>
        </p:nvSpPr>
        <p:spPr>
          <a:xfrm>
            <a:off x="576781" y="1052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蒐集其中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項資訊存成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.json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E3E8CA-8903-7C0B-6CCE-B1635669AB54}"/>
              </a:ext>
            </a:extLst>
          </p:cNvPr>
          <p:cNvGrpSpPr/>
          <p:nvPr/>
        </p:nvGrpSpPr>
        <p:grpSpPr>
          <a:xfrm>
            <a:off x="2582485" y="2309315"/>
            <a:ext cx="5136263" cy="3780909"/>
            <a:chOff x="2224363" y="-267469"/>
            <a:chExt cx="9854419" cy="67104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1F31A0D-FB8D-DBF5-9604-DAC1978B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4EE902BA-01C3-7A4D-7934-CC5F18EC3378}"/>
                </a:ext>
              </a:extLst>
            </p:cNvPr>
            <p:cNvSpPr/>
            <p:nvPr/>
          </p:nvSpPr>
          <p:spPr>
            <a:xfrm>
              <a:off x="9565970" y="2984090"/>
              <a:ext cx="453120" cy="1818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CC831CF-8B4D-87EB-B681-58695F459001}"/>
                </a:ext>
              </a:extLst>
            </p:cNvPr>
            <p:cNvSpPr/>
            <p:nvPr/>
          </p:nvSpPr>
          <p:spPr>
            <a:xfrm>
              <a:off x="4742806" y="321746"/>
              <a:ext cx="1245039" cy="2359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7520CEC-0EB1-18D7-164E-3189817A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592" r="71620"/>
            <a:stretch/>
          </p:blipFill>
          <p:spPr>
            <a:xfrm>
              <a:off x="8618664" y="754627"/>
              <a:ext cx="3460118" cy="5688325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031B9596-A7E8-5BB0-4848-7577FF5CFDB9}"/>
                </a:ext>
              </a:extLst>
            </p:cNvPr>
            <p:cNvSpPr/>
            <p:nvPr/>
          </p:nvSpPr>
          <p:spPr>
            <a:xfrm>
              <a:off x="11108987" y="2635044"/>
              <a:ext cx="797668" cy="1957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C1B2C410-CA08-FEB0-FFFE-61BDEF255944}"/>
                </a:ext>
              </a:extLst>
            </p:cNvPr>
            <p:cNvSpPr/>
            <p:nvPr/>
          </p:nvSpPr>
          <p:spPr>
            <a:xfrm>
              <a:off x="8850663" y="3898269"/>
              <a:ext cx="2996118" cy="1254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1B7B6D9-53A4-62CA-AA0A-A6197DADB2CF}"/>
                </a:ext>
              </a:extLst>
            </p:cNvPr>
            <p:cNvSpPr txBox="1"/>
            <p:nvPr/>
          </p:nvSpPr>
          <p:spPr>
            <a:xfrm>
              <a:off x="10885970" y="2135870"/>
              <a:ext cx="645710" cy="63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6.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08DD14F-BA07-8757-DE75-219D507B663A}"/>
                </a:ext>
              </a:extLst>
            </p:cNvPr>
            <p:cNvSpPr txBox="1"/>
            <p:nvPr/>
          </p:nvSpPr>
          <p:spPr>
            <a:xfrm>
              <a:off x="4681499" y="-267469"/>
              <a:ext cx="1187688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7.</a:t>
              </a:r>
              <a:r>
                <a:rPr lang="zh-TW" altLang="en-US" sz="1600" dirty="0">
                  <a:solidFill>
                    <a:srgbClr val="FF0000"/>
                  </a:solidFill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</a:rPr>
                <a:t>8.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F4BA67A-8849-9F6B-3283-9BB3E2CFF997}"/>
                </a:ext>
              </a:extLst>
            </p:cNvPr>
            <p:cNvSpPr txBox="1"/>
            <p:nvPr/>
          </p:nvSpPr>
          <p:spPr>
            <a:xfrm>
              <a:off x="8233652" y="3580098"/>
              <a:ext cx="641685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9.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9F736CB-A15A-57CC-EC11-341B7704227F}"/>
                </a:ext>
              </a:extLst>
            </p:cNvPr>
            <p:cNvSpPr txBox="1"/>
            <p:nvPr/>
          </p:nvSpPr>
          <p:spPr>
            <a:xfrm>
              <a:off x="8068922" y="1556712"/>
              <a:ext cx="938130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10.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17A1E84-0013-0878-550D-3AAA0DBE3095}"/>
                </a:ext>
              </a:extLst>
            </p:cNvPr>
            <p:cNvSpPr/>
            <p:nvPr/>
          </p:nvSpPr>
          <p:spPr>
            <a:xfrm>
              <a:off x="8745166" y="1951699"/>
              <a:ext cx="2329138" cy="9561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0807B3B-1CCA-FD99-F95F-209C1B671332}"/>
              </a:ext>
            </a:extLst>
          </p:cNvPr>
          <p:cNvGrpSpPr/>
          <p:nvPr/>
        </p:nvGrpSpPr>
        <p:grpSpPr>
          <a:xfrm>
            <a:off x="2389398" y="1423460"/>
            <a:ext cx="8850982" cy="846540"/>
            <a:chOff x="1110917" y="5105592"/>
            <a:chExt cx="9131712" cy="86568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B5E594A-E5AB-980B-F52A-C8FB077F2AE0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1BDF93E6-659C-A639-A8CE-273E7CB229CB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56" name="圓角矩形 10">
                  <a:extLst>
                    <a:ext uri="{FF2B5EF4-FFF2-40B4-BE49-F238E27FC236}">
                      <a16:creationId xmlns:a16="http://schemas.microsoft.com/office/drawing/2014/main" id="{5B8234B7-1EA7-7F10-4E91-61FD54638F78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791AD5BA-11EC-A5A1-FAB7-39D2D1AB47A4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2FE8CDA-A9E5-D969-C83F-DAC263B8229F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31" name="向右箭號 14">
              <a:extLst>
                <a:ext uri="{FF2B5EF4-FFF2-40B4-BE49-F238E27FC236}">
                  <a16:creationId xmlns:a16="http://schemas.microsoft.com/office/drawing/2014/main" id="{BF840D59-CA02-E372-EC4B-48F2F6E48BB5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15">
              <a:extLst>
                <a:ext uri="{FF2B5EF4-FFF2-40B4-BE49-F238E27FC236}">
                  <a16:creationId xmlns:a16="http://schemas.microsoft.com/office/drawing/2014/main" id="{D37C40DD-67D8-EC53-5B94-259129BF4B8E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17">
              <a:extLst>
                <a:ext uri="{FF2B5EF4-FFF2-40B4-BE49-F238E27FC236}">
                  <a16:creationId xmlns:a16="http://schemas.microsoft.com/office/drawing/2014/main" id="{10BD671D-9B50-F413-B2F9-AF6F235F014E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向右箭號 19">
              <a:extLst>
                <a:ext uri="{FF2B5EF4-FFF2-40B4-BE49-F238E27FC236}">
                  <a16:creationId xmlns:a16="http://schemas.microsoft.com/office/drawing/2014/main" id="{86382AEE-8834-2D05-FCD9-138B0AB508CC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87AE288-D9DA-3677-E0F0-6FAF62664002}"/>
                </a:ext>
              </a:extLst>
            </p:cNvPr>
            <p:cNvGrpSpPr/>
            <p:nvPr/>
          </p:nvGrpSpPr>
          <p:grpSpPr>
            <a:xfrm>
              <a:off x="6903829" y="5271158"/>
              <a:ext cx="1606932" cy="461725"/>
              <a:chOff x="6903829" y="4907367"/>
              <a:chExt cx="1606932" cy="461725"/>
            </a:xfrm>
          </p:grpSpPr>
          <p:sp>
            <p:nvSpPr>
              <p:cNvPr id="52" name="圓角矩形 18">
                <a:extLst>
                  <a:ext uri="{FF2B5EF4-FFF2-40B4-BE49-F238E27FC236}">
                    <a16:creationId xmlns:a16="http://schemas.microsoft.com/office/drawing/2014/main" id="{30578EA6-81F4-27B2-1E5D-6776053D32CE}"/>
                  </a:ext>
                </a:extLst>
              </p:cNvPr>
              <p:cNvSpPr/>
              <p:nvPr/>
            </p:nvSpPr>
            <p:spPr>
              <a:xfrm>
                <a:off x="6904465" y="4907367"/>
                <a:ext cx="1416833" cy="46172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8919317-85BB-6A21-DEAC-8BEFBBAAA939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3C5EF05-2C92-5DAE-67DC-FF89F9103E5B}"/>
                </a:ext>
              </a:extLst>
            </p:cNvPr>
            <p:cNvSpPr txBox="1"/>
            <p:nvPr/>
          </p:nvSpPr>
          <p:spPr>
            <a:xfrm>
              <a:off x="3201379" y="5290518"/>
              <a:ext cx="1161277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38" name="向右箭號 25">
              <a:extLst>
                <a:ext uri="{FF2B5EF4-FFF2-40B4-BE49-F238E27FC236}">
                  <a16:creationId xmlns:a16="http://schemas.microsoft.com/office/drawing/2014/main" id="{E2712398-3E7C-8313-09D9-764C717F2BE2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A7E9767B-E471-FD6C-BAA3-A1C9EEE5CA83}"/>
                </a:ext>
              </a:extLst>
            </p:cNvPr>
            <p:cNvGrpSpPr/>
            <p:nvPr/>
          </p:nvGrpSpPr>
          <p:grpSpPr>
            <a:xfrm>
              <a:off x="4890467" y="5271158"/>
              <a:ext cx="1409661" cy="442432"/>
              <a:chOff x="4620945" y="2734310"/>
              <a:chExt cx="743714" cy="521183"/>
            </a:xfrm>
          </p:grpSpPr>
          <p:sp>
            <p:nvSpPr>
              <p:cNvPr id="50" name="圓角矩形 27">
                <a:extLst>
                  <a:ext uri="{FF2B5EF4-FFF2-40B4-BE49-F238E27FC236}">
                    <a16:creationId xmlns:a16="http://schemas.microsoft.com/office/drawing/2014/main" id="{60560E98-42BA-9676-DB88-BB556D27ACF6}"/>
                  </a:ext>
                </a:extLst>
              </p:cNvPr>
              <p:cNvSpPr/>
              <p:nvPr/>
            </p:nvSpPr>
            <p:spPr>
              <a:xfrm>
                <a:off x="4620945" y="2734310"/>
                <a:ext cx="689369" cy="52118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43C38A1C-4CBE-1600-2319-3ECBFCE8BCF7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AB78788-443F-E1EA-1299-C0628733FBA7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48" name="圓角矩形 20">
                <a:extLst>
                  <a:ext uri="{FF2B5EF4-FFF2-40B4-BE49-F238E27FC236}">
                    <a16:creationId xmlns:a16="http://schemas.microsoft.com/office/drawing/2014/main" id="{F5D5240E-96E3-6AC4-ABE8-5F0EB3911B12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0335405-7CAE-0A14-EA6C-3DA3C281711E}"/>
                  </a:ext>
                </a:extLst>
              </p:cNvPr>
              <p:cNvSpPr txBox="1"/>
              <p:nvPr/>
            </p:nvSpPr>
            <p:spPr>
              <a:xfrm>
                <a:off x="8295210" y="2663977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C95F97-6EF2-60D1-3930-2DBEDBDBB056}"/>
              </a:ext>
            </a:extLst>
          </p:cNvPr>
          <p:cNvCxnSpPr>
            <a:cxnSpLocks/>
            <a:stCxn id="50" idx="2"/>
            <a:endCxn id="5" idx="0"/>
          </p:cNvCxnSpPr>
          <p:nvPr/>
        </p:nvCxnSpPr>
        <p:spPr>
          <a:xfrm rot="5400000">
            <a:off x="5536472" y="1494487"/>
            <a:ext cx="626005" cy="167304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C6DDF5AE-D150-2FF4-AC4C-C895CCB79F10}"/>
              </a:ext>
            </a:extLst>
          </p:cNvPr>
          <p:cNvCxnSpPr>
            <a:cxnSpLocks/>
            <a:stCxn id="48" idx="2"/>
            <a:endCxn id="64" idx="0"/>
          </p:cNvCxnSpPr>
          <p:nvPr/>
        </p:nvCxnSpPr>
        <p:spPr>
          <a:xfrm rot="5400000">
            <a:off x="9831795" y="1860709"/>
            <a:ext cx="636106" cy="85446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D59D7BD0-6618-C7B5-5E6E-2B658B06D0E6}"/>
              </a:ext>
            </a:extLst>
          </p:cNvPr>
          <p:cNvGrpSpPr/>
          <p:nvPr/>
        </p:nvGrpSpPr>
        <p:grpSpPr>
          <a:xfrm>
            <a:off x="8382046" y="2247745"/>
            <a:ext cx="2681133" cy="3986184"/>
            <a:chOff x="7140581" y="2972688"/>
            <a:chExt cx="2423542" cy="3603210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DE3C73E-F963-5857-F4F7-81B5FD21C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679"/>
            <a:stretch/>
          </p:blipFill>
          <p:spPr>
            <a:xfrm>
              <a:off x="7277645" y="3405014"/>
              <a:ext cx="2156692" cy="3063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5B12611-9E92-EB6C-860E-50A148C4A583}"/>
                </a:ext>
              </a:extLst>
            </p:cNvPr>
            <p:cNvSpPr/>
            <p:nvPr/>
          </p:nvSpPr>
          <p:spPr>
            <a:xfrm>
              <a:off x="7140581" y="3296520"/>
              <a:ext cx="2423542" cy="32793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4A578B55-99BE-45D6-0894-315BC4E0E294}"/>
                </a:ext>
              </a:extLst>
            </p:cNvPr>
            <p:cNvSpPr txBox="1"/>
            <p:nvPr/>
          </p:nvSpPr>
          <p:spPr>
            <a:xfrm>
              <a:off x="7166115" y="2972688"/>
              <a:ext cx="432149" cy="32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14E5A49-5C30-064D-005D-7ABE599F8FE1}"/>
              </a:ext>
            </a:extLst>
          </p:cNvPr>
          <p:cNvSpPr txBox="1"/>
          <p:nvPr/>
        </p:nvSpPr>
        <p:spPr>
          <a:xfrm>
            <a:off x="423719" y="2261333"/>
            <a:ext cx="1966368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景點名稱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評論網址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星數</a:t>
            </a:r>
            <a:endParaRPr lang="en-US" altLang="zh-TW" sz="1600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營業時間</a:t>
            </a:r>
            <a:endParaRPr lang="en-US" altLang="zh-TW" sz="1600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評論數量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緯度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各星評論數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</a:p>
        </p:txBody>
      </p:sp>
    </p:spTree>
    <p:extLst>
      <p:ext uri="{BB962C8B-B14F-4D97-AF65-F5344CB8AC3E}">
        <p14:creationId xmlns:p14="http://schemas.microsoft.com/office/powerpoint/2010/main" val="3132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10351</TotalTime>
  <Words>7188</Words>
  <Application>Microsoft Office PowerPoint</Application>
  <PresentationFormat>寬螢幕</PresentationFormat>
  <Paragraphs>1782</Paragraphs>
  <Slides>49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3" baseType="lpstr">
      <vt:lpstr>gg sans</vt:lpstr>
      <vt:lpstr>Microsoft YaHei</vt:lpstr>
      <vt:lpstr>Noto Sans Symbols</vt:lpstr>
      <vt:lpstr>Söhne</vt:lpstr>
      <vt:lpstr>微軟正黑體</vt:lpstr>
      <vt:lpstr>微軟正黑體</vt:lpstr>
      <vt:lpstr>Arial</vt:lpstr>
      <vt:lpstr>Calibri</vt:lpstr>
      <vt:lpstr>Calibri Light</vt:lpstr>
      <vt:lpstr>Consolas</vt:lpstr>
      <vt:lpstr>Imprint MT Shadow</vt:lpstr>
      <vt:lpstr>Trebuchet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奕萱 李</dc:creator>
  <cp:lastModifiedBy>奕萱 李</cp:lastModifiedBy>
  <cp:revision>450</cp:revision>
  <dcterms:created xsi:type="dcterms:W3CDTF">2024-03-12T07:27:54Z</dcterms:created>
  <dcterms:modified xsi:type="dcterms:W3CDTF">2024-03-20T19:21:47Z</dcterms:modified>
</cp:coreProperties>
</file>